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68" r:id="rId2"/>
    <p:sldId id="265" r:id="rId3"/>
    <p:sldId id="269" r:id="rId4"/>
    <p:sldId id="399" r:id="rId5"/>
    <p:sldId id="270" r:id="rId6"/>
    <p:sldId id="388" r:id="rId7"/>
    <p:sldId id="328" r:id="rId8"/>
    <p:sldId id="332" r:id="rId9"/>
    <p:sldId id="331" r:id="rId10"/>
    <p:sldId id="330" r:id="rId11"/>
    <p:sldId id="329" r:id="rId12"/>
    <p:sldId id="335" r:id="rId13"/>
    <p:sldId id="336" r:id="rId14"/>
    <p:sldId id="340" r:id="rId15"/>
    <p:sldId id="339" r:id="rId16"/>
    <p:sldId id="338" r:id="rId17"/>
    <p:sldId id="337" r:id="rId18"/>
    <p:sldId id="343" r:id="rId19"/>
    <p:sldId id="355" r:id="rId20"/>
    <p:sldId id="357" r:id="rId21"/>
    <p:sldId id="400" r:id="rId22"/>
    <p:sldId id="276" r:id="rId23"/>
    <p:sldId id="401" r:id="rId24"/>
    <p:sldId id="283" r:id="rId25"/>
    <p:sldId id="319" r:id="rId26"/>
    <p:sldId id="402" r:id="rId27"/>
    <p:sldId id="289" r:id="rId28"/>
    <p:sldId id="358" r:id="rId29"/>
    <p:sldId id="359" r:id="rId30"/>
    <p:sldId id="360" r:id="rId31"/>
    <p:sldId id="361" r:id="rId32"/>
    <p:sldId id="362" r:id="rId33"/>
    <p:sldId id="363" r:id="rId34"/>
    <p:sldId id="364" r:id="rId35"/>
    <p:sldId id="370" r:id="rId36"/>
    <p:sldId id="369" r:id="rId37"/>
    <p:sldId id="386" r:id="rId38"/>
    <p:sldId id="387" r:id="rId39"/>
    <p:sldId id="368" r:id="rId40"/>
    <p:sldId id="367" r:id="rId41"/>
    <p:sldId id="366" r:id="rId42"/>
    <p:sldId id="365" r:id="rId43"/>
    <p:sldId id="371" r:id="rId44"/>
    <p:sldId id="372" r:id="rId45"/>
    <p:sldId id="376" r:id="rId46"/>
    <p:sldId id="375" r:id="rId47"/>
    <p:sldId id="374" r:id="rId48"/>
    <p:sldId id="373" r:id="rId49"/>
    <p:sldId id="379" r:id="rId50"/>
    <p:sldId id="381" r:id="rId51"/>
    <p:sldId id="380" r:id="rId52"/>
    <p:sldId id="382" r:id="rId53"/>
    <p:sldId id="385" r:id="rId54"/>
    <p:sldId id="384" r:id="rId55"/>
    <p:sldId id="389" r:id="rId56"/>
    <p:sldId id="392" r:id="rId57"/>
    <p:sldId id="391" r:id="rId58"/>
    <p:sldId id="390" r:id="rId59"/>
    <p:sldId id="393" r:id="rId60"/>
    <p:sldId id="395" r:id="rId61"/>
    <p:sldId id="394" r:id="rId62"/>
    <p:sldId id="397" r:id="rId63"/>
    <p:sldId id="396" r:id="rId64"/>
    <p:sldId id="398" r:id="rId65"/>
    <p:sldId id="403" r:id="rId66"/>
    <p:sldId id="295" r:id="rId67"/>
    <p:sldId id="294" r:id="rId68"/>
    <p:sldId id="293" r:id="rId69"/>
    <p:sldId id="292" r:id="rId70"/>
    <p:sldId id="344" r:id="rId71"/>
    <p:sldId id="296" r:id="rId72"/>
    <p:sldId id="300" r:id="rId73"/>
    <p:sldId id="299" r:id="rId74"/>
    <p:sldId id="298" r:id="rId75"/>
    <p:sldId id="297" r:id="rId76"/>
    <p:sldId id="323" r:id="rId77"/>
    <p:sldId id="322" r:id="rId78"/>
    <p:sldId id="321" r:id="rId79"/>
    <p:sldId id="320" r:id="rId80"/>
    <p:sldId id="324" r:id="rId81"/>
    <p:sldId id="325" r:id="rId82"/>
    <p:sldId id="326" r:id="rId83"/>
    <p:sldId id="346" r:id="rId84"/>
    <p:sldId id="304" r:id="rId85"/>
    <p:sldId id="351" r:id="rId86"/>
    <p:sldId id="350" r:id="rId87"/>
    <p:sldId id="349" r:id="rId88"/>
    <p:sldId id="348" r:id="rId89"/>
    <p:sldId id="404" r:id="rId90"/>
    <p:sldId id="301" r:id="rId91"/>
    <p:sldId id="302" r:id="rId92"/>
    <p:sldId id="318" r:id="rId93"/>
    <p:sldId id="405" r:id="rId94"/>
    <p:sldId id="303" r:id="rId95"/>
    <p:sldId id="409" r:id="rId96"/>
    <p:sldId id="417" r:id="rId97"/>
    <p:sldId id="416" r:id="rId98"/>
    <p:sldId id="415" r:id="rId99"/>
    <p:sldId id="414" r:id="rId100"/>
    <p:sldId id="413" r:id="rId101"/>
    <p:sldId id="412" r:id="rId102"/>
    <p:sldId id="411" r:id="rId103"/>
    <p:sldId id="410" r:id="rId104"/>
    <p:sldId id="406" r:id="rId105"/>
    <p:sldId id="309" r:id="rId106"/>
    <p:sldId id="407" r:id="rId107"/>
    <p:sldId id="310" r:id="rId108"/>
    <p:sldId id="311" r:id="rId109"/>
    <p:sldId id="312" r:id="rId110"/>
    <p:sldId id="313" r:id="rId111"/>
    <p:sldId id="314" r:id="rId112"/>
    <p:sldId id="354" r:id="rId113"/>
    <p:sldId id="353" r:id="rId114"/>
    <p:sldId id="408" r:id="rId115"/>
    <p:sldId id="315" r:id="rId116"/>
    <p:sldId id="327" r:id="rId117"/>
    <p:sldId id="316" r:id="rId118"/>
    <p:sldId id="317" r:id="rId11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B5BC"/>
    <a:srgbClr val="F89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snapToGrid="0">
      <p:cViewPr varScale="1">
        <p:scale>
          <a:sx n="109" d="100"/>
          <a:sy n="109" d="100"/>
        </p:scale>
        <p:origin x="64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387641-A638-48D8-A42D-17DAFA7E93BD}" type="datetimeFigureOut">
              <a:rPr lang="fr-FR" smtClean="0"/>
              <a:t>05/01/2022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88668A2-6656-4C46-9606-4F3ABB7E7A0F}" type="slidenum">
              <a:rPr lang="fr-FR" smtClean="0"/>
              <a:t>‹N°›</a:t>
            </a:fld>
            <a:endParaRPr lang="fr-FR"/>
          </a:p>
        </p:txBody>
      </p:sp>
    </p:spTree>
    <p:extLst>
      <p:ext uri="{BB962C8B-B14F-4D97-AF65-F5344CB8AC3E}">
        <p14:creationId xmlns:p14="http://schemas.microsoft.com/office/powerpoint/2010/main" val="56638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1"/>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noProof="1" dirty="0" smtClean="0"/>
              <a:t>7</a:t>
            </a:fld>
            <a:endParaRPr lang="fr-FR" noProof="1"/>
          </a:p>
        </p:txBody>
      </p:sp>
    </p:spTree>
    <p:extLst>
      <p:ext uri="{BB962C8B-B14F-4D97-AF65-F5344CB8AC3E}">
        <p14:creationId xmlns:p14="http://schemas.microsoft.com/office/powerpoint/2010/main" val="285424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90600">
              <a:defRPr b="1">
                <a:solidFill>
                  <a:schemeClr val="tx1"/>
                </a:solidFill>
                <a:latin typeface="Tahoma" panose="020B0604030504040204" pitchFamily="34" charset="0"/>
                <a:cs typeface="Arial" panose="020B0604020202020204" pitchFamily="34" charset="0"/>
              </a:defRPr>
            </a:lvl1pPr>
            <a:lvl2pPr marL="742950" indent="-285750" defTabSz="990600">
              <a:defRPr b="1">
                <a:solidFill>
                  <a:schemeClr val="tx1"/>
                </a:solidFill>
                <a:latin typeface="Tahoma" panose="020B0604030504040204" pitchFamily="34" charset="0"/>
                <a:cs typeface="Arial" panose="020B0604020202020204" pitchFamily="34" charset="0"/>
              </a:defRPr>
            </a:lvl2pPr>
            <a:lvl3pPr marL="1143000" indent="-228600" defTabSz="990600">
              <a:defRPr b="1">
                <a:solidFill>
                  <a:schemeClr val="tx1"/>
                </a:solidFill>
                <a:latin typeface="Tahoma" panose="020B0604030504040204" pitchFamily="34" charset="0"/>
                <a:cs typeface="Arial" panose="020B0604020202020204" pitchFamily="34" charset="0"/>
              </a:defRPr>
            </a:lvl3pPr>
            <a:lvl4pPr marL="1600200" indent="-228600" defTabSz="990600">
              <a:defRPr b="1">
                <a:solidFill>
                  <a:schemeClr val="tx1"/>
                </a:solidFill>
                <a:latin typeface="Tahoma" panose="020B0604030504040204" pitchFamily="34" charset="0"/>
                <a:cs typeface="Arial" panose="020B0604020202020204" pitchFamily="34" charset="0"/>
              </a:defRPr>
            </a:lvl4pPr>
            <a:lvl5pPr marL="2057400" indent="-228600" defTabSz="990600">
              <a:defRPr b="1">
                <a:solidFill>
                  <a:schemeClr val="tx1"/>
                </a:solidFill>
                <a:latin typeface="Tahom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b="1">
                <a:solidFill>
                  <a:schemeClr val="tx1"/>
                </a:solidFill>
                <a:latin typeface="Tahom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b="1">
                <a:solidFill>
                  <a:schemeClr val="tx1"/>
                </a:solidFill>
                <a:latin typeface="Tahom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b="1">
                <a:solidFill>
                  <a:schemeClr val="tx1"/>
                </a:solidFill>
                <a:latin typeface="Tahom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b="1">
                <a:solidFill>
                  <a:schemeClr val="tx1"/>
                </a:solidFill>
                <a:latin typeface="Tahoma" panose="020B0604030504040204" pitchFamily="34" charset="0"/>
                <a:cs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BF40D5D9-2934-4BA1-9A08-6EED2DCF9BD5}"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90600" rtl="0" eaLnBrk="1" fontAlgn="auto" latinLnBrk="0" hangingPunct="1">
                <a:lnSpc>
                  <a:spcPct val="100000"/>
                </a:lnSpc>
                <a:spcBef>
                  <a:spcPts val="0"/>
                </a:spcBef>
                <a:spcAft>
                  <a:spcPts val="0"/>
                </a:spcAft>
                <a:buClrTx/>
                <a:buSzTx/>
                <a:buFontTx/>
                <a:buNone/>
                <a:tabLst/>
                <a:defRPr/>
              </a:pPr>
              <a:t>25</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507" name="Rectangle 2"/>
          <p:cNvSpPr>
            <a:spLocks noGrp="1" noRot="1" noChangeAspect="1" noChangeArrowheads="1" noTextEdit="1"/>
          </p:cNvSpPr>
          <p:nvPr>
            <p:ph type="sldImg"/>
          </p:nvPr>
        </p:nvSpPr>
        <p:spPr>
          <a:xfrm>
            <a:off x="-184150" y="833438"/>
            <a:ext cx="7404100" cy="4165600"/>
          </a:xfrm>
          <a:ln/>
        </p:spPr>
      </p:sp>
      <p:sp>
        <p:nvSpPr>
          <p:cNvPr id="149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lstStyle/>
          <a:p>
            <a:pPr eaLnBrk="1" hangingPunct="1"/>
            <a:endParaRPr lang="fr-FR" altLang="fr-FR" smtClean="0"/>
          </a:p>
        </p:txBody>
      </p:sp>
    </p:spTree>
    <p:extLst>
      <p:ext uri="{BB962C8B-B14F-4D97-AF65-F5344CB8AC3E}">
        <p14:creationId xmlns:p14="http://schemas.microsoft.com/office/powerpoint/2010/main" val="237915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circulaire de rentrée 2020 et la note ministérielle suscitées prévoient la mise en place d’une commission d’affectation spécifique réunissant scolaire et médico-social afin de ne laisser aucun élève en situation de handicap (ou susceptible d’être reconnu comme tel) sans solution de scolarisation. </a:t>
            </a:r>
          </a:p>
          <a:p>
            <a:r>
              <a:rPr lang="fr-FR" dirty="0" smtClean="0"/>
              <a:t>Ne laisser personne au bord du chemin.</a:t>
            </a:r>
            <a:endParaRPr lang="fr-FR" dirty="0"/>
          </a:p>
        </p:txBody>
      </p:sp>
      <p:sp>
        <p:nvSpPr>
          <p:cNvPr id="4" name="Espace réservé du numéro de diapositive 3"/>
          <p:cNvSpPr>
            <a:spLocks noGrp="1"/>
          </p:cNvSpPr>
          <p:nvPr>
            <p:ph type="sldNum" sz="quarter" idx="10"/>
          </p:nvPr>
        </p:nvSpPr>
        <p:spPr/>
        <p:txBody>
          <a:bodyPr/>
          <a:lstStyle/>
          <a:p>
            <a:fld id="{388668A2-6656-4C46-9606-4F3ABB7E7A0F}" type="slidenum">
              <a:rPr lang="fr-FR" smtClean="0"/>
              <a:t>108</a:t>
            </a:fld>
            <a:endParaRPr lang="fr-FR"/>
          </a:p>
        </p:txBody>
      </p:sp>
    </p:spTree>
    <p:extLst>
      <p:ext uri="{BB962C8B-B14F-4D97-AF65-F5344CB8AC3E}">
        <p14:creationId xmlns:p14="http://schemas.microsoft.com/office/powerpoint/2010/main" val="331529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commission étudie en priorité les situations d’élèves déscolarisés ou pour lesquels il existe un risque imminent</a:t>
            </a:r>
            <a:r>
              <a:rPr lang="fr-FR" sz="1200" kern="1200" baseline="0" dirty="0" smtClean="0">
                <a:solidFill>
                  <a:schemeClr val="tx1"/>
                </a:solidFill>
                <a:effectLst/>
                <a:latin typeface="+mn-lt"/>
                <a:ea typeface="+mn-ea"/>
                <a:cs typeface="+mn-cs"/>
              </a:rPr>
              <a:t> de déscolarisation.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Plus généralement, les élèves dont les besoins, en termes de soins ou d’aménagements, nécessitent des prises en charges et/ou des accompagnements complexes au sein de l’établissement de référence.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8668A2-6656-4C46-9606-4F3ABB7E7A0F}" type="slidenum">
              <a:rPr lang="fr-FR" smtClean="0"/>
              <a:t>110</a:t>
            </a:fld>
            <a:endParaRPr lang="fr-FR"/>
          </a:p>
        </p:txBody>
      </p:sp>
    </p:spTree>
    <p:extLst>
      <p:ext uri="{BB962C8B-B14F-4D97-AF65-F5344CB8AC3E}">
        <p14:creationId xmlns:p14="http://schemas.microsoft.com/office/powerpoint/2010/main" val="228739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La commission spécifique d’affectation se réunit à la direction des services départementaux de l’éducation nationale (DSDEN) selon un calendrier annuel établi par la division des élèves, envoyé à tous les membres actifs dès la rentrée. La période est d’environ toutes les sept semaines.</a:t>
            </a:r>
          </a:p>
          <a:p>
            <a:r>
              <a:rPr lang="fr-FR" sz="1200" kern="1200" dirty="0" smtClean="0">
                <a:solidFill>
                  <a:schemeClr val="tx1"/>
                </a:solidFill>
                <a:effectLst/>
                <a:latin typeface="+mn-lt"/>
                <a:ea typeface="+mn-ea"/>
                <a:cs typeface="+mn-cs"/>
              </a:rPr>
              <a:t>Les situations étudiées remontent par plusieurs canaux : l’observatoire de la MDPH, les ERSEH via le service départemental école inclusive (SDEI), la division de la vie scolaire ou tout autre partenaire du secteur médico-social saisis par les familles ou les établissements. </a:t>
            </a:r>
          </a:p>
          <a:p>
            <a:r>
              <a:rPr lang="fr-FR" sz="1200" kern="1200" dirty="0" smtClean="0">
                <a:solidFill>
                  <a:schemeClr val="tx1"/>
                </a:solidFill>
                <a:effectLst/>
                <a:latin typeface="+mn-lt"/>
                <a:ea typeface="+mn-ea"/>
                <a:cs typeface="+mn-cs"/>
              </a:rPr>
              <a:t>La commission peut inviter ponctuellement tous partenaires permettant d’approfondir les connaissances sur les situations et apporter leur appui. </a:t>
            </a:r>
          </a:p>
          <a:p>
            <a:r>
              <a:rPr lang="fr-FR" sz="1200" kern="1200" dirty="0" smtClean="0">
                <a:solidFill>
                  <a:schemeClr val="tx1"/>
                </a:solidFill>
                <a:effectLst/>
                <a:latin typeface="+mn-lt"/>
                <a:ea typeface="+mn-ea"/>
                <a:cs typeface="+mn-cs"/>
              </a:rPr>
              <a:t>La commission travaille en lien étroit avec la MDPH pour les situations d’élèves faisant l’objet d’un plan accompagnement global (PAG). </a:t>
            </a:r>
          </a:p>
          <a:p>
            <a:r>
              <a:rPr lang="fr-FR" sz="1200" kern="1200" dirty="0" smtClean="0">
                <a:solidFill>
                  <a:schemeClr val="tx1"/>
                </a:solidFill>
                <a:effectLst/>
                <a:latin typeface="+mn-lt"/>
                <a:ea typeface="+mn-ea"/>
                <a:cs typeface="+mn-cs"/>
              </a:rPr>
              <a:t>La commission programmera une réunion « spéciale » consacrée aux enfants placés sur la liste d’attente des IME et des ITEP à laquelle l’ensemble des directeurs des EMS sera convié afin de repérer les situations prioritaires et d’étudier une affectation en classe ordinaire la plus proche possible des besoins de l’élève restant sur liste d’attente d’une EMS.</a:t>
            </a:r>
          </a:p>
          <a:p>
            <a:r>
              <a:rPr lang="fr-FR" sz="1200" kern="1200" dirty="0" smtClean="0">
                <a:solidFill>
                  <a:schemeClr val="tx1"/>
                </a:solidFill>
                <a:effectLst/>
                <a:latin typeface="+mn-lt"/>
                <a:ea typeface="+mn-ea"/>
                <a:cs typeface="+mn-cs"/>
              </a:rPr>
              <a:t> La commission présentera le bilan de son action lors de la réunion de rentrée du comité départemental de suivi de l’école inclusive. </a:t>
            </a:r>
          </a:p>
          <a:p>
            <a:endParaRPr lang="fr-FR" dirty="0"/>
          </a:p>
        </p:txBody>
      </p:sp>
      <p:sp>
        <p:nvSpPr>
          <p:cNvPr id="4" name="Espace réservé du numéro de diapositive 3"/>
          <p:cNvSpPr>
            <a:spLocks noGrp="1"/>
          </p:cNvSpPr>
          <p:nvPr>
            <p:ph type="sldNum" sz="quarter" idx="10"/>
          </p:nvPr>
        </p:nvSpPr>
        <p:spPr/>
        <p:txBody>
          <a:bodyPr/>
          <a:lstStyle/>
          <a:p>
            <a:fld id="{388668A2-6656-4C46-9606-4F3ABB7E7A0F}" type="slidenum">
              <a:rPr lang="fr-FR" smtClean="0"/>
              <a:t>113</a:t>
            </a:fld>
            <a:endParaRPr lang="fr-FR"/>
          </a:p>
        </p:txBody>
      </p:sp>
    </p:spTree>
    <p:extLst>
      <p:ext uri="{BB962C8B-B14F-4D97-AF65-F5344CB8AC3E}">
        <p14:creationId xmlns:p14="http://schemas.microsoft.com/office/powerpoint/2010/main" val="28414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23862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405947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414350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fr-FR" sz="1800" noProof="0"/>
          </a:p>
        </p:txBody>
      </p:sp>
      <p:cxnSp>
        <p:nvCxnSpPr>
          <p:cNvPr id="12" name="Connecteur droit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re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fr-FR" noProof="0" smtClean="0"/>
              <a:t>Modifiez le style du titre</a:t>
            </a:r>
            <a:endParaRPr lang="fr-FR" noProof="0"/>
          </a:p>
        </p:txBody>
      </p:sp>
      <p:sp>
        <p:nvSpPr>
          <p:cNvPr id="3" name="Espace réservé du contenu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fr-FR" noProof="0"/>
              <a:t>Modifiez les styles du texte du masque</a:t>
            </a:r>
          </a:p>
          <a:p>
            <a:pPr marL="0" lvl="1" indent="0" rtl="0">
              <a:lnSpc>
                <a:spcPct val="150000"/>
              </a:lnSpc>
              <a:spcBef>
                <a:spcPts val="1000"/>
              </a:spcBef>
              <a:spcAft>
                <a:spcPts val="1200"/>
              </a:spcAft>
              <a:buNone/>
            </a:pPr>
            <a:r>
              <a:rPr lang="fr-FR" noProof="0"/>
              <a:t>Deuxième niveau</a:t>
            </a:r>
          </a:p>
          <a:p>
            <a:pPr marL="0" lvl="2" indent="0" rtl="0">
              <a:lnSpc>
                <a:spcPct val="150000"/>
              </a:lnSpc>
              <a:spcBef>
                <a:spcPts val="1000"/>
              </a:spcBef>
              <a:spcAft>
                <a:spcPts val="1200"/>
              </a:spcAft>
              <a:buNone/>
            </a:pPr>
            <a:r>
              <a:rPr lang="fr-FR" noProof="0"/>
              <a:t>Troisième niveau</a:t>
            </a:r>
          </a:p>
          <a:p>
            <a:pPr marL="0" lvl="3" indent="0" rtl="0">
              <a:lnSpc>
                <a:spcPct val="150000"/>
              </a:lnSpc>
              <a:spcBef>
                <a:spcPts val="1000"/>
              </a:spcBef>
              <a:spcAft>
                <a:spcPts val="1200"/>
              </a:spcAft>
              <a:buNone/>
            </a:pPr>
            <a:r>
              <a:rPr lang="fr-FR" noProof="0"/>
              <a:t>Quatrième niveau</a:t>
            </a:r>
          </a:p>
          <a:p>
            <a:pPr marL="0" lvl="4" indent="0" rtl="0">
              <a:lnSpc>
                <a:spcPct val="150000"/>
              </a:lnSpc>
              <a:spcBef>
                <a:spcPts val="1000"/>
              </a:spcBef>
              <a:spcAft>
                <a:spcPts val="1200"/>
              </a:spcAft>
              <a:buNone/>
            </a:pPr>
            <a:r>
              <a:rPr lang="fr-FR" noProof="0"/>
              <a:t>Cinquième niveau</a:t>
            </a:r>
          </a:p>
        </p:txBody>
      </p:sp>
      <p:sp>
        <p:nvSpPr>
          <p:cNvPr id="6" name="Espace réservé de la date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7DF3CA4B-903E-431D-AF93-2AD02E04DE8A}" type="datetime1">
              <a:rPr lang="fr-FR" noProof="0" smtClean="0"/>
              <a:t>05/01/2022</a:t>
            </a:fld>
            <a:endParaRPr lang="fr-FR" noProof="0"/>
          </a:p>
        </p:txBody>
      </p:sp>
      <p:sp>
        <p:nvSpPr>
          <p:cNvPr id="7" name="Espace réservé du pied de pag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fr-FR" noProof="0"/>
          </a:p>
        </p:txBody>
      </p:sp>
      <p:sp>
        <p:nvSpPr>
          <p:cNvPr id="8" name="Espace réservé du numéro de diapositive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fr-FR" noProof="0" smtClean="0"/>
              <a:pPr/>
              <a:t>‹N°›</a:t>
            </a:fld>
            <a:endParaRPr lang="fr-FR" noProof="0"/>
          </a:p>
        </p:txBody>
      </p:sp>
    </p:spTree>
    <p:extLst>
      <p:ext uri="{BB962C8B-B14F-4D97-AF65-F5344CB8AC3E}">
        <p14:creationId xmlns:p14="http://schemas.microsoft.com/office/powerpoint/2010/main" val="371345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401363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54108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2833A69-6769-4A2D-9805-802A9B939E42}" type="datetimeFigureOut">
              <a:rPr lang="fr-FR" smtClean="0"/>
              <a:t>05/01/2022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16102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2833A69-6769-4A2D-9805-802A9B939E42}" type="datetimeFigureOut">
              <a:rPr lang="fr-FR" smtClean="0"/>
              <a:t>05/01/2022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262089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2833A69-6769-4A2D-9805-802A9B939E42}" type="datetimeFigureOut">
              <a:rPr lang="fr-FR" smtClean="0"/>
              <a:t>05/01/2022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97249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833A69-6769-4A2D-9805-802A9B939E42}" type="datetimeFigureOut">
              <a:rPr lang="fr-FR" smtClean="0"/>
              <a:t>05/01/2022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75362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2833A69-6769-4A2D-9805-802A9B939E42}" type="datetimeFigureOut">
              <a:rPr lang="fr-FR" smtClean="0"/>
              <a:t>05/01/2022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8159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2833A69-6769-4A2D-9805-802A9B939E42}" type="datetimeFigureOut">
              <a:rPr lang="fr-FR" smtClean="0"/>
              <a:t>05/01/2022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AAC2CA-511D-4F6C-98D6-0B6A5346427D}" type="slidenum">
              <a:rPr lang="fr-FR" smtClean="0"/>
              <a:t>‹N°›</a:t>
            </a:fld>
            <a:endParaRPr lang="fr-FR"/>
          </a:p>
        </p:txBody>
      </p:sp>
    </p:spTree>
    <p:extLst>
      <p:ext uri="{BB962C8B-B14F-4D97-AF65-F5344CB8AC3E}">
        <p14:creationId xmlns:p14="http://schemas.microsoft.com/office/powerpoint/2010/main" val="123947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33A69-6769-4A2D-9805-802A9B939E42}" type="datetimeFigureOut">
              <a:rPr lang="fr-FR" smtClean="0"/>
              <a:t>05/01/2022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AC2CA-511D-4F6C-98D6-0B6A5346427D}" type="slidenum">
              <a:rPr lang="fr-FR" smtClean="0"/>
              <a:t>‹N°›</a:t>
            </a:fld>
            <a:endParaRPr lang="fr-FR"/>
          </a:p>
        </p:txBody>
      </p:sp>
    </p:spTree>
    <p:extLst>
      <p:ext uri="{BB962C8B-B14F-4D97-AF65-F5344CB8AC3E}">
        <p14:creationId xmlns:p14="http://schemas.microsoft.com/office/powerpoint/2010/main" val="1975134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3" Type="http://schemas.openxmlformats.org/officeDocument/2006/relationships/image" Target="../media/image8.jp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6.jpg"/><Relationship Id="rId16"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9.jp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jpeg"/><Relationship Id="rId1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3.jp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1588386" y="282950"/>
            <a:ext cx="8880212" cy="6365665"/>
            <a:chOff x="1588386" y="282950"/>
            <a:chExt cx="8880212" cy="6365665"/>
          </a:xfrm>
        </p:grpSpPr>
        <p:pic>
          <p:nvPicPr>
            <p:cNvPr id="4" name="Image 3"/>
            <p:cNvPicPr>
              <a:picLocks noChangeAspect="1"/>
            </p:cNvPicPr>
            <p:nvPr/>
          </p:nvPicPr>
          <p:blipFill>
            <a:blip r:embed="rId2"/>
            <a:stretch>
              <a:fillRect/>
            </a:stretch>
          </p:blipFill>
          <p:spPr>
            <a:xfrm>
              <a:off x="1588386" y="282950"/>
              <a:ext cx="8880212" cy="5904000"/>
            </a:xfrm>
            <a:prstGeom prst="rect">
              <a:avLst/>
            </a:prstGeom>
          </p:spPr>
        </p:pic>
        <p:sp>
          <p:nvSpPr>
            <p:cNvPr id="5" name="ZoneTexte 4"/>
            <p:cNvSpPr txBox="1"/>
            <p:nvPr/>
          </p:nvSpPr>
          <p:spPr>
            <a:xfrm>
              <a:off x="1588386" y="529844"/>
              <a:ext cx="8880212" cy="1938992"/>
            </a:xfrm>
            <a:prstGeom prst="rect">
              <a:avLst/>
            </a:prstGeom>
            <a:noFill/>
          </p:spPr>
          <p:txBody>
            <a:bodyPr wrap="square" rtlCol="0">
              <a:spAutoFit/>
            </a:bodyPr>
            <a:lstStyle/>
            <a:p>
              <a:pPr algn="ctr"/>
              <a:r>
                <a:rPr lang="fr-FR" sz="6000" b="1" dirty="0" smtClean="0">
                  <a:solidFill>
                    <a:schemeClr val="bg1"/>
                  </a:solidFill>
                  <a:latin typeface="Arial" panose="020B0604020202020204" pitchFamily="34" charset="0"/>
                  <a:cs typeface="Arial" panose="020B0604020202020204" pitchFamily="34" charset="0"/>
                </a:rPr>
                <a:t>L’école inclusive, </a:t>
              </a:r>
            </a:p>
            <a:p>
              <a:pPr algn="ctr"/>
              <a:r>
                <a:rPr lang="fr-FR" sz="6000" b="1" dirty="0" smtClean="0">
                  <a:solidFill>
                    <a:schemeClr val="bg1"/>
                  </a:solidFill>
                  <a:latin typeface="Arial" panose="020B0604020202020204" pitchFamily="34" charset="0"/>
                  <a:cs typeface="Arial" panose="020B0604020202020204" pitchFamily="34" charset="0"/>
                </a:rPr>
                <a:t>un défi territorial.</a:t>
              </a:r>
              <a:endParaRPr lang="fr-FR" sz="6000" b="1" dirty="0">
                <a:solidFill>
                  <a:schemeClr val="bg1"/>
                </a:solidFill>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6358" y="5017527"/>
              <a:ext cx="955200" cy="1080000"/>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18141" t="11081" r="18165" b="13243"/>
            <a:stretch/>
          </p:blipFill>
          <p:spPr>
            <a:xfrm>
              <a:off x="9443203" y="5017527"/>
              <a:ext cx="909000" cy="108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040" y="5026226"/>
              <a:ext cx="976167" cy="612000"/>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5665" y="5694708"/>
              <a:ext cx="1366041" cy="396000"/>
            </a:xfrm>
            <a:prstGeom prst="rect">
              <a:avLst/>
            </a:prstGeom>
          </p:spPr>
        </p:pic>
        <p:sp>
          <p:nvSpPr>
            <p:cNvPr id="11" name="ZoneTexte 10"/>
            <p:cNvSpPr txBox="1"/>
            <p:nvPr/>
          </p:nvSpPr>
          <p:spPr>
            <a:xfrm>
              <a:off x="1588386" y="6186950"/>
              <a:ext cx="8880212" cy="461665"/>
            </a:xfrm>
            <a:prstGeom prst="rect">
              <a:avLst/>
            </a:prstGeom>
            <a:noFill/>
          </p:spPr>
          <p:txBody>
            <a:bodyPr wrap="square" rtlCol="0">
              <a:spAutoFit/>
            </a:bodyPr>
            <a:lstStyle/>
            <a:p>
              <a:pPr algn="ctr"/>
              <a:r>
                <a:rPr lang="fr-FR" sz="2400" b="1" dirty="0" smtClean="0">
                  <a:solidFill>
                    <a:srgbClr val="F8902F"/>
                  </a:solidFill>
                </a:rPr>
                <a:t>Mercredi 10 Novembre 2021 – Forum des Pertuis – La Rochelle</a:t>
              </a:r>
              <a:endParaRPr lang="fr-FR" sz="2400" b="1" dirty="0">
                <a:solidFill>
                  <a:srgbClr val="F8902F"/>
                </a:solidFill>
              </a:endParaRPr>
            </a:p>
          </p:txBody>
        </p:sp>
      </p:grpSp>
    </p:spTree>
    <p:extLst>
      <p:ext uri="{BB962C8B-B14F-4D97-AF65-F5344CB8AC3E}">
        <p14:creationId xmlns:p14="http://schemas.microsoft.com/office/powerpoint/2010/main" val="12573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167553" y="89199"/>
            <a:ext cx="9982200" cy="5505450"/>
          </a:xfrm>
          <a:prstGeom prst="rect">
            <a:avLst/>
          </a:prstGeom>
        </p:spPr>
      </p:pic>
    </p:spTree>
    <p:extLst>
      <p:ext uri="{BB962C8B-B14F-4D97-AF65-F5344CB8AC3E}">
        <p14:creationId xmlns:p14="http://schemas.microsoft.com/office/powerpoint/2010/main" val="43037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78872"/>
            <a:ext cx="10296000" cy="901229"/>
          </a:xfrm>
          <a:prstGeom prst="rect">
            <a:avLst/>
          </a:prstGeom>
        </p:spPr>
      </p:pic>
      <p:pic>
        <p:nvPicPr>
          <p:cNvPr id="2" name="Image 1"/>
          <p:cNvPicPr>
            <a:picLocks noChangeAspect="1"/>
          </p:cNvPicPr>
          <p:nvPr/>
        </p:nvPicPr>
        <p:blipFill>
          <a:blip r:embed="rId3"/>
          <a:stretch>
            <a:fillRect/>
          </a:stretch>
        </p:blipFill>
        <p:spPr>
          <a:xfrm>
            <a:off x="2163333" y="0"/>
            <a:ext cx="7799999" cy="5400000"/>
          </a:xfrm>
          <a:prstGeom prst="rect">
            <a:avLst/>
          </a:prstGeom>
        </p:spPr>
      </p:pic>
    </p:spTree>
    <p:extLst>
      <p:ext uri="{BB962C8B-B14F-4D97-AF65-F5344CB8AC3E}">
        <p14:creationId xmlns:p14="http://schemas.microsoft.com/office/powerpoint/2010/main" val="37331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127238" y="150153"/>
            <a:ext cx="7799999" cy="5400000"/>
          </a:xfrm>
          <a:prstGeom prst="rect">
            <a:avLst/>
          </a:prstGeom>
        </p:spPr>
      </p:pic>
    </p:spTree>
    <p:extLst>
      <p:ext uri="{BB962C8B-B14F-4D97-AF65-F5344CB8AC3E}">
        <p14:creationId xmlns:p14="http://schemas.microsoft.com/office/powerpoint/2010/main" val="10682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030986" y="0"/>
            <a:ext cx="7799999" cy="5400000"/>
          </a:xfrm>
          <a:prstGeom prst="rect">
            <a:avLst/>
          </a:prstGeom>
        </p:spPr>
      </p:pic>
    </p:spTree>
    <p:extLst>
      <p:ext uri="{BB962C8B-B14F-4D97-AF65-F5344CB8AC3E}">
        <p14:creationId xmlns:p14="http://schemas.microsoft.com/office/powerpoint/2010/main" val="293720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258653" y="126091"/>
            <a:ext cx="7799999" cy="5400000"/>
          </a:xfrm>
          <a:prstGeom prst="rect">
            <a:avLst/>
          </a:prstGeom>
        </p:spPr>
      </p:pic>
    </p:spTree>
    <p:extLst>
      <p:ext uri="{BB962C8B-B14F-4D97-AF65-F5344CB8AC3E}">
        <p14:creationId xmlns:p14="http://schemas.microsoft.com/office/powerpoint/2010/main" val="120802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41921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214063" y="5905418"/>
            <a:ext cx="9909710" cy="792000"/>
          </a:xfrm>
          <a:prstGeom prst="rect">
            <a:avLst/>
          </a:prstGeom>
        </p:spPr>
      </p:pic>
      <p:sp>
        <p:nvSpPr>
          <p:cNvPr id="9" name="Rectangle 2"/>
          <p:cNvSpPr>
            <a:spLocks noChangeArrowheads="1"/>
          </p:cNvSpPr>
          <p:nvPr/>
        </p:nvSpPr>
        <p:spPr bwMode="auto">
          <a:xfrm>
            <a:off x="1010653" y="327042"/>
            <a:ext cx="10296000" cy="1208682"/>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Les leviers de l’école inclusive :                   </a:t>
            </a:r>
            <a:r>
              <a:rPr lang="fr-FR" altLang="fr-FR" sz="3200" b="1" dirty="0" smtClean="0">
                <a:solidFill>
                  <a:srgbClr val="FFFFFF"/>
                </a:solidFill>
                <a:latin typeface="Arial" panose="020B0604020202020204" pitchFamily="34" charset="0"/>
              </a:rPr>
              <a:t>le </a:t>
            </a:r>
            <a:r>
              <a:rPr kumimoji="0" lang="fr-FR" altLang="fr-FR" sz="3200" b="1" i="0" u="none" strike="noStrike" cap="none" normalizeH="0" baseline="0" dirty="0" smtClean="0">
                <a:ln>
                  <a:noFill/>
                </a:ln>
                <a:solidFill>
                  <a:srgbClr val="FFFFFF"/>
                </a:solidFill>
                <a:effectLst/>
                <a:latin typeface="Arial" panose="020B0604020202020204" pitchFamily="34" charset="0"/>
              </a:rPr>
              <a:t>point</a:t>
            </a:r>
            <a:r>
              <a:rPr kumimoji="0" lang="fr-FR" altLang="fr-FR" sz="3200" b="1" i="0" u="none" strike="noStrike" cap="none" normalizeH="0" dirty="0" smtClean="0">
                <a:ln>
                  <a:noFill/>
                </a:ln>
                <a:solidFill>
                  <a:srgbClr val="FFFFFF"/>
                </a:solidFill>
                <a:effectLst/>
                <a:latin typeface="Arial" panose="020B0604020202020204" pitchFamily="34" charset="0"/>
              </a:rPr>
              <a:t> de vue des professionnels et des usagers</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1010652" y="1566879"/>
            <a:ext cx="10952747" cy="4154984"/>
          </a:xfrm>
          <a:prstGeom prst="rect">
            <a:avLst/>
          </a:prstGeom>
          <a:noFill/>
        </p:spPr>
        <p:txBody>
          <a:bodyPr wrap="square" rtlCol="0">
            <a:spAutoFit/>
          </a:bodyPr>
          <a:lstStyle/>
          <a:p>
            <a:pPr marL="3138488" indent="-3138488"/>
            <a:r>
              <a:rPr lang="fr-FR" sz="2200" dirty="0" smtClean="0">
                <a:solidFill>
                  <a:srgbClr val="5CB5BC"/>
                </a:solidFill>
                <a:latin typeface="Arial" panose="020B0604020202020204" pitchFamily="34" charset="0"/>
                <a:cs typeface="Arial" panose="020B0604020202020204" pitchFamily="34" charset="0"/>
              </a:rPr>
              <a:t>Karine AULIER,                Représentante des parents d’élèves-FCPE</a:t>
            </a:r>
          </a:p>
          <a:p>
            <a:pPr marL="3233738" indent="-3233738"/>
            <a:r>
              <a:rPr lang="fr-FR" sz="2200" dirty="0" smtClean="0">
                <a:solidFill>
                  <a:srgbClr val="5CB5BC"/>
                </a:solidFill>
                <a:latin typeface="Arial" panose="020B0604020202020204" pitchFamily="34" charset="0"/>
                <a:cs typeface="Arial" panose="020B0604020202020204" pitchFamily="34" charset="0"/>
              </a:rPr>
              <a:t>Florence GABARD,          Directrice du centre de loisirs et de l’accueil périscolaire de  </a:t>
            </a:r>
            <a:r>
              <a:rPr lang="fr-FR" sz="2200" dirty="0" err="1" smtClean="0">
                <a:solidFill>
                  <a:srgbClr val="5CB5BC"/>
                </a:solidFill>
                <a:latin typeface="Arial" panose="020B0604020202020204" pitchFamily="34" charset="0"/>
                <a:cs typeface="Arial" panose="020B0604020202020204" pitchFamily="34" charset="0"/>
              </a:rPr>
              <a:t>Fontcouverte</a:t>
            </a:r>
            <a:endParaRPr lang="fr-FR" sz="2200" dirty="0" smtClean="0">
              <a:solidFill>
                <a:srgbClr val="5CB5BC"/>
              </a:solidFill>
              <a:latin typeface="Arial" panose="020B0604020202020204" pitchFamily="34" charset="0"/>
              <a:cs typeface="Arial" panose="020B0604020202020204" pitchFamily="34" charset="0"/>
            </a:endParaRPr>
          </a:p>
          <a:p>
            <a:pPr marL="3494088" indent="-3494088"/>
            <a:r>
              <a:rPr lang="fr-FR" sz="2200" dirty="0" smtClean="0">
                <a:solidFill>
                  <a:srgbClr val="5CB5BC"/>
                </a:solidFill>
                <a:latin typeface="Arial" panose="020B0604020202020204" pitchFamily="34" charset="0"/>
                <a:cs typeface="Arial" panose="020B0604020202020204" pitchFamily="34" charset="0"/>
              </a:rPr>
              <a:t>Sandrine </a:t>
            </a:r>
            <a:r>
              <a:rPr lang="fr-FR" sz="2200" dirty="0">
                <a:solidFill>
                  <a:srgbClr val="5CB5BC"/>
                </a:solidFill>
                <a:latin typeface="Arial" panose="020B0604020202020204" pitchFamily="34" charset="0"/>
                <a:cs typeface="Arial" panose="020B0604020202020204" pitchFamily="34" charset="0"/>
              </a:rPr>
              <a:t>LAINE,              </a:t>
            </a:r>
            <a:r>
              <a:rPr lang="fr-FR" sz="2200" dirty="0" smtClean="0">
                <a:solidFill>
                  <a:srgbClr val="5CB5BC"/>
                </a:solidFill>
                <a:latin typeface="Arial" panose="020B0604020202020204" pitchFamily="34" charset="0"/>
                <a:cs typeface="Arial" panose="020B0604020202020204" pitchFamily="34" charset="0"/>
              </a:rPr>
              <a:t> </a:t>
            </a:r>
            <a:r>
              <a:rPr lang="fr-FR" sz="2200" dirty="0">
                <a:solidFill>
                  <a:srgbClr val="5CB5BC"/>
                </a:solidFill>
                <a:latin typeface="Arial" panose="020B0604020202020204" pitchFamily="34" charset="0"/>
                <a:cs typeface="Arial" panose="020B0604020202020204" pitchFamily="34" charset="0"/>
              </a:rPr>
              <a:t>Educatrice SESSAD-APF </a:t>
            </a:r>
            <a:r>
              <a:rPr lang="fr-FR" sz="2200" dirty="0" smtClean="0">
                <a:solidFill>
                  <a:srgbClr val="5CB5BC"/>
                </a:solidFill>
                <a:latin typeface="Arial" panose="020B0604020202020204" pitchFamily="34" charset="0"/>
                <a:cs typeface="Arial" panose="020B0604020202020204" pitchFamily="34" charset="0"/>
              </a:rPr>
              <a:t>France</a:t>
            </a:r>
          </a:p>
          <a:p>
            <a:pPr marL="3494088" indent="-3494088"/>
            <a:r>
              <a:rPr lang="fr-FR" sz="2200" dirty="0">
                <a:solidFill>
                  <a:srgbClr val="5CB5BC"/>
                </a:solidFill>
                <a:latin typeface="Arial" panose="020B0604020202020204" pitchFamily="34" charset="0"/>
                <a:cs typeface="Arial" panose="020B0604020202020204" pitchFamily="34" charset="0"/>
              </a:rPr>
              <a:t>Pascale </a:t>
            </a:r>
            <a:r>
              <a:rPr lang="fr-FR" sz="2200" dirty="0" smtClean="0">
                <a:solidFill>
                  <a:srgbClr val="5CB5BC"/>
                </a:solidFill>
                <a:latin typeface="Arial" panose="020B0604020202020204" pitchFamily="34" charset="0"/>
                <a:cs typeface="Arial" panose="020B0604020202020204" pitchFamily="34" charset="0"/>
              </a:rPr>
              <a:t>LEBROT,             Référente </a:t>
            </a:r>
            <a:r>
              <a:rPr lang="fr-FR" sz="2200" dirty="0">
                <a:solidFill>
                  <a:srgbClr val="5CB5BC"/>
                </a:solidFill>
                <a:latin typeface="Arial" panose="020B0604020202020204" pitchFamily="34" charset="0"/>
                <a:cs typeface="Arial" panose="020B0604020202020204" pitchFamily="34" charset="0"/>
              </a:rPr>
              <a:t>départementale </a:t>
            </a:r>
            <a:r>
              <a:rPr lang="fr-FR" sz="2200" dirty="0" smtClean="0">
                <a:solidFill>
                  <a:srgbClr val="5CB5BC"/>
                </a:solidFill>
                <a:latin typeface="Arial" panose="020B0604020202020204" pitchFamily="34" charset="0"/>
                <a:cs typeface="Arial" panose="020B0604020202020204" pitchFamily="34" charset="0"/>
              </a:rPr>
              <a:t>AESH-EN</a:t>
            </a:r>
            <a:endParaRPr lang="fr-FR" sz="2200" dirty="0">
              <a:solidFill>
                <a:srgbClr val="5CB5BC"/>
              </a:solidFill>
              <a:latin typeface="Arial" panose="020B0604020202020204" pitchFamily="34" charset="0"/>
              <a:cs typeface="Arial" panose="020B0604020202020204" pitchFamily="34" charset="0"/>
            </a:endParaRPr>
          </a:p>
          <a:p>
            <a:pPr marL="3238500" indent="-3238500"/>
            <a:r>
              <a:rPr lang="fr-FR" sz="2200" dirty="0">
                <a:solidFill>
                  <a:srgbClr val="5CB5BC"/>
                </a:solidFill>
                <a:latin typeface="Arial" panose="020B0604020202020204" pitchFamily="34" charset="0"/>
                <a:cs typeface="Arial" panose="020B0604020202020204" pitchFamily="34" charset="0"/>
              </a:rPr>
              <a:t>Carole PERROUAULT,     Adjointe de direction du pôle domicile </a:t>
            </a:r>
            <a:r>
              <a:rPr lang="fr-FR" sz="2200" dirty="0" smtClean="0">
                <a:solidFill>
                  <a:srgbClr val="5CB5BC"/>
                </a:solidFill>
                <a:latin typeface="Arial" panose="020B0604020202020204" pitchFamily="34" charset="0"/>
                <a:cs typeface="Arial" panose="020B0604020202020204" pitchFamily="34" charset="0"/>
              </a:rPr>
              <a:t>SESSAD17-APF France</a:t>
            </a:r>
          </a:p>
          <a:p>
            <a:pPr marL="3238500" indent="-3238500"/>
            <a:r>
              <a:rPr lang="fr-FR" sz="2200" dirty="0" smtClean="0">
                <a:solidFill>
                  <a:srgbClr val="5CB5BC"/>
                </a:solidFill>
                <a:latin typeface="Arial" panose="020B0604020202020204" pitchFamily="34" charset="0"/>
                <a:cs typeface="Arial" panose="020B0604020202020204" pitchFamily="34" charset="0"/>
              </a:rPr>
              <a:t>Docteur PETTENATI,	Responsable médicale du service de pédopsychiatrie de l’hôpital de La Rochelle</a:t>
            </a:r>
          </a:p>
          <a:p>
            <a:pPr marL="3238500" indent="-3238500"/>
            <a:r>
              <a:rPr lang="fr-FR" sz="2200" dirty="0" smtClean="0">
                <a:solidFill>
                  <a:srgbClr val="5CB5BC"/>
                </a:solidFill>
                <a:latin typeface="Arial" panose="020B0604020202020204" pitchFamily="34" charset="0"/>
                <a:cs typeface="Arial" panose="020B0604020202020204" pitchFamily="34" charset="0"/>
              </a:rPr>
              <a:t>Anne-Claire VIGNERON</a:t>
            </a:r>
            <a:r>
              <a:rPr lang="fr-FR" sz="2200" dirty="0">
                <a:solidFill>
                  <a:srgbClr val="5CB5BC"/>
                </a:solidFill>
                <a:latin typeface="Arial" panose="020B0604020202020204" pitchFamily="34" charset="0"/>
                <a:cs typeface="Arial" panose="020B0604020202020204" pitchFamily="34" charset="0"/>
              </a:rPr>
              <a:t>, Directrice adjointe-Direction Enfance et Famille-      Département de la Charente-Maritime</a:t>
            </a:r>
          </a:p>
          <a:p>
            <a:pPr marL="3494088" indent="-3494088"/>
            <a:r>
              <a:rPr lang="fr-FR" sz="2200" dirty="0" smtClean="0">
                <a:solidFill>
                  <a:srgbClr val="5CB5BC"/>
                </a:solidFill>
                <a:latin typeface="Arial" panose="020B0604020202020204" pitchFamily="34" charset="0"/>
                <a:cs typeface="Arial" panose="020B0604020202020204" pitchFamily="34" charset="0"/>
              </a:rPr>
              <a:t>Claudie VILLENEUVE SOULARD, Directrice de l’école élémentaire de </a:t>
            </a:r>
            <a:r>
              <a:rPr lang="fr-FR" sz="2200" dirty="0" err="1" smtClean="0">
                <a:solidFill>
                  <a:srgbClr val="5CB5BC"/>
                </a:solidFill>
                <a:latin typeface="Arial" panose="020B0604020202020204" pitchFamily="34" charset="0"/>
                <a:cs typeface="Arial" panose="020B0604020202020204" pitchFamily="34" charset="0"/>
              </a:rPr>
              <a:t>Fontcouverte</a:t>
            </a:r>
            <a:r>
              <a:rPr lang="fr-FR" sz="2200" dirty="0" smtClean="0">
                <a:solidFill>
                  <a:srgbClr val="5CB5B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8540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32847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1"/>
            <a:ext cx="10296000" cy="1888621"/>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Focus sur la présentation</a:t>
            </a:r>
            <a:r>
              <a:rPr kumimoji="0" lang="fr-FR" altLang="fr-FR" sz="4000" b="1" i="0" u="none" strike="noStrike" cap="none" normalizeH="0" dirty="0" smtClean="0">
                <a:ln>
                  <a:noFill/>
                </a:ln>
                <a:solidFill>
                  <a:srgbClr val="FFFFFF"/>
                </a:solidFill>
                <a:effectLst/>
                <a:latin typeface="Arial" panose="020B0604020202020204" pitchFamily="34" charset="0"/>
              </a:rPr>
              <a:t> de la commission spécifique d’affectation                    pour les situations complexes</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934365" y="2701595"/>
            <a:ext cx="8702004" cy="954107"/>
          </a:xfrm>
          <a:prstGeom prst="rect">
            <a:avLst/>
          </a:prstGeom>
          <a:noFill/>
        </p:spPr>
        <p:txBody>
          <a:bodyPr wrap="square" rtlCol="0">
            <a:spAutoFit/>
          </a:bodyPr>
          <a:lstStyle/>
          <a:p>
            <a:pPr marL="3138488" indent="-3138488"/>
            <a:r>
              <a:rPr lang="fr-FR" sz="2800" dirty="0" smtClean="0">
                <a:solidFill>
                  <a:srgbClr val="5CB5BC"/>
                </a:solidFill>
                <a:latin typeface="Arial" panose="020B0604020202020204" pitchFamily="34" charset="0"/>
                <a:cs typeface="Arial" panose="020B0604020202020204" pitchFamily="34" charset="0"/>
              </a:rPr>
              <a:t>Laurent DESPORT, Inspecteur Education Nationale SDEI-ASH</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860" y="3018490"/>
            <a:ext cx="2000896" cy="2246290"/>
          </a:xfrm>
          <a:prstGeom prst="rect">
            <a:avLst/>
          </a:prstGeom>
        </p:spPr>
      </p:pic>
    </p:spTree>
    <p:extLst>
      <p:ext uri="{BB962C8B-B14F-4D97-AF65-F5344CB8AC3E}">
        <p14:creationId xmlns:p14="http://schemas.microsoft.com/office/powerpoint/2010/main" val="38844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4"/>
          <a:stretch>
            <a:fillRect/>
          </a:stretch>
        </p:blipFill>
        <p:spPr>
          <a:xfrm>
            <a:off x="1218774" y="125489"/>
            <a:ext cx="9599999" cy="5400000"/>
          </a:xfrm>
          <a:prstGeom prst="rect">
            <a:avLst/>
          </a:prstGeom>
        </p:spPr>
      </p:pic>
    </p:spTree>
    <p:extLst>
      <p:ext uri="{BB962C8B-B14F-4D97-AF65-F5344CB8AC3E}">
        <p14:creationId xmlns:p14="http://schemas.microsoft.com/office/powerpoint/2010/main" val="250883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355934" y="114300"/>
            <a:ext cx="9599999" cy="5400000"/>
          </a:xfrm>
          <a:prstGeom prst="rect">
            <a:avLst/>
          </a:prstGeom>
        </p:spPr>
      </p:pic>
    </p:spTree>
    <p:extLst>
      <p:ext uri="{BB962C8B-B14F-4D97-AF65-F5344CB8AC3E}">
        <p14:creationId xmlns:p14="http://schemas.microsoft.com/office/powerpoint/2010/main" val="189203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239257" y="127802"/>
            <a:ext cx="9934575" cy="5514975"/>
          </a:xfrm>
          <a:prstGeom prst="rect">
            <a:avLst/>
          </a:prstGeom>
        </p:spPr>
      </p:pic>
    </p:spTree>
    <p:extLst>
      <p:ext uri="{BB962C8B-B14F-4D97-AF65-F5344CB8AC3E}">
        <p14:creationId xmlns:p14="http://schemas.microsoft.com/office/powerpoint/2010/main" val="21464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4"/>
          <a:stretch>
            <a:fillRect/>
          </a:stretch>
        </p:blipFill>
        <p:spPr>
          <a:xfrm>
            <a:off x="1413084" y="174197"/>
            <a:ext cx="9599999" cy="5400000"/>
          </a:xfrm>
          <a:prstGeom prst="rect">
            <a:avLst/>
          </a:prstGeom>
        </p:spPr>
      </p:pic>
    </p:spTree>
    <p:extLst>
      <p:ext uri="{BB962C8B-B14F-4D97-AF65-F5344CB8AC3E}">
        <p14:creationId xmlns:p14="http://schemas.microsoft.com/office/powerpoint/2010/main" val="25253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493094" y="80010"/>
            <a:ext cx="9599999" cy="5400000"/>
          </a:xfrm>
          <a:prstGeom prst="rect">
            <a:avLst/>
          </a:prstGeom>
        </p:spPr>
      </p:pic>
    </p:spTree>
    <p:extLst>
      <p:ext uri="{BB962C8B-B14F-4D97-AF65-F5344CB8AC3E}">
        <p14:creationId xmlns:p14="http://schemas.microsoft.com/office/powerpoint/2010/main" val="862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358653" y="125489"/>
            <a:ext cx="9599999" cy="5400000"/>
          </a:xfrm>
          <a:prstGeom prst="rect">
            <a:avLst/>
          </a:prstGeom>
        </p:spPr>
      </p:pic>
    </p:spTree>
    <p:extLst>
      <p:ext uri="{BB962C8B-B14F-4D97-AF65-F5344CB8AC3E}">
        <p14:creationId xmlns:p14="http://schemas.microsoft.com/office/powerpoint/2010/main" val="27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4"/>
          <a:stretch>
            <a:fillRect/>
          </a:stretch>
        </p:blipFill>
        <p:spPr>
          <a:xfrm>
            <a:off x="1358653" y="114300"/>
            <a:ext cx="9599999" cy="5400000"/>
          </a:xfrm>
          <a:prstGeom prst="rect">
            <a:avLst/>
          </a:prstGeom>
        </p:spPr>
      </p:pic>
    </p:spTree>
    <p:extLst>
      <p:ext uri="{BB962C8B-B14F-4D97-AF65-F5344CB8AC3E}">
        <p14:creationId xmlns:p14="http://schemas.microsoft.com/office/powerpoint/2010/main" val="300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17417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3" name="Rectangle 2"/>
          <p:cNvSpPr>
            <a:spLocks noChangeArrowheads="1"/>
          </p:cNvSpPr>
          <p:nvPr/>
        </p:nvSpPr>
        <p:spPr bwMode="auto">
          <a:xfrm>
            <a:off x="1010653" y="993792"/>
            <a:ext cx="10296000" cy="1463658"/>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Synthèse de la boîte à idées par Patricia FIACRE, CREAI Nouvelle AQUITAINE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2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5" name="Rectangle 4"/>
          <p:cNvSpPr>
            <a:spLocks noChangeArrowheads="1"/>
          </p:cNvSpPr>
          <p:nvPr/>
        </p:nvSpPr>
        <p:spPr bwMode="auto">
          <a:xfrm>
            <a:off x="1010653" y="955692"/>
            <a:ext cx="10296000" cy="1463658"/>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Synthèse par</a:t>
            </a:r>
            <a:r>
              <a:rPr kumimoji="0" lang="fr-FR" altLang="fr-FR" sz="4000" b="1" i="0" u="none" strike="noStrike" cap="none" normalizeH="0" dirty="0" smtClean="0">
                <a:ln>
                  <a:noFill/>
                </a:ln>
                <a:solidFill>
                  <a:srgbClr val="FFFFFF"/>
                </a:solidFill>
                <a:effectLst/>
                <a:latin typeface="Arial" panose="020B0604020202020204" pitchFamily="34" charset="0"/>
              </a:rPr>
              <a:t> Isabelle ABRAHAM, facilitatrice graphique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2"/>
            <a:ext cx="10296000" cy="77542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Conclusion</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919213" y="1934668"/>
            <a:ext cx="8749140" cy="2246769"/>
          </a:xfrm>
          <a:prstGeom prst="rect">
            <a:avLst/>
          </a:prstGeom>
          <a:noFill/>
        </p:spPr>
        <p:txBody>
          <a:bodyPr wrap="square" rtlCol="0">
            <a:spAutoFit/>
          </a:bodyPr>
          <a:lstStyle/>
          <a:p>
            <a:r>
              <a:rPr lang="fr-FR" sz="2800" dirty="0" smtClean="0">
                <a:solidFill>
                  <a:srgbClr val="5CB5BC"/>
                </a:solidFill>
                <a:latin typeface="Arial" panose="020B0604020202020204" pitchFamily="34" charset="0"/>
                <a:cs typeface="Arial" panose="020B0604020202020204" pitchFamily="34" charset="0"/>
              </a:rPr>
              <a:t>Sonia AHEHEHINNOU, Présidente de l’UNAPEI17 et 				  Vice-Présidente de l’UNAPEI 				  en charge de la mission 					  éducation scolarisation petite 				  enfance</a:t>
            </a:r>
            <a:endParaRPr lang="fr-FR" sz="2800" dirty="0">
              <a:solidFill>
                <a:srgbClr val="5CB5BC"/>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8525" t="13167" r="18716" b="12821"/>
          <a:stretch/>
        </p:blipFill>
        <p:spPr>
          <a:xfrm>
            <a:off x="9668353" y="1887856"/>
            <a:ext cx="1657350" cy="1954530"/>
          </a:xfrm>
          <a:prstGeom prst="rect">
            <a:avLst/>
          </a:prstGeom>
        </p:spPr>
      </p:pic>
    </p:spTree>
    <p:extLst>
      <p:ext uri="{BB962C8B-B14F-4D97-AF65-F5344CB8AC3E}">
        <p14:creationId xmlns:p14="http://schemas.microsoft.com/office/powerpoint/2010/main" val="25556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11" name="ZoneTexte 10"/>
          <p:cNvSpPr txBox="1"/>
          <p:nvPr/>
        </p:nvSpPr>
        <p:spPr>
          <a:xfrm>
            <a:off x="1202469" y="242457"/>
            <a:ext cx="10296000" cy="1080000"/>
          </a:xfrm>
          <a:prstGeom prst="rect">
            <a:avLst/>
          </a:prstGeom>
          <a:noFill/>
        </p:spPr>
        <p:txBody>
          <a:bodyPr wrap="square" rtlCol="0">
            <a:spAutoFit/>
          </a:bodyPr>
          <a:lstStyle/>
          <a:p>
            <a:pPr algn="ctr"/>
            <a:endParaRPr lang="fr-FR" sz="1400" b="1" dirty="0">
              <a:solidFill>
                <a:srgbClr val="5CB5BC"/>
              </a:solidFill>
              <a:latin typeface="Arial" panose="020B0604020202020204" pitchFamily="34" charset="0"/>
              <a:cs typeface="Arial" panose="020B0604020202020204" pitchFamily="34" charset="0"/>
            </a:endParaRPr>
          </a:p>
          <a:p>
            <a:pPr algn="ctr"/>
            <a:r>
              <a:rPr lang="fr-FR" sz="3600" b="1" dirty="0" smtClean="0">
                <a:solidFill>
                  <a:srgbClr val="5CB5BC"/>
                </a:solidFill>
                <a:latin typeface="Arial" panose="020B0604020202020204" pitchFamily="34" charset="0"/>
                <a:cs typeface="Arial" panose="020B0604020202020204" pitchFamily="34" charset="0"/>
              </a:rPr>
              <a:t>Merci à l’ensemble de nos partenaires                          pour leur soutien à la mise en œuvre de ce colloque et pour leur participation.</a:t>
            </a:r>
          </a:p>
          <a:p>
            <a:pPr algn="ctr"/>
            <a:endParaRPr lang="fr-FR" sz="1600" b="1" dirty="0">
              <a:solidFill>
                <a:srgbClr val="5CB5BC"/>
              </a:solidFill>
              <a:latin typeface="Arial" panose="020B0604020202020204" pitchFamily="34" charset="0"/>
              <a:cs typeface="Arial" panose="020B0604020202020204" pitchFamily="34" charset="0"/>
            </a:endParaRPr>
          </a:p>
          <a:p>
            <a:pPr algn="ctr"/>
            <a:r>
              <a:rPr lang="fr-FR" sz="3600" b="1" dirty="0" smtClean="0">
                <a:solidFill>
                  <a:srgbClr val="5CB5BC"/>
                </a:solidFill>
                <a:latin typeface="Arial" panose="020B0604020202020204" pitchFamily="34" charset="0"/>
                <a:cs typeface="Arial" panose="020B0604020202020204" pitchFamily="34" charset="0"/>
              </a:rPr>
              <a:t>Merci de votre attention.</a:t>
            </a:r>
            <a:endParaRPr lang="fr-FR" sz="3600" b="1" dirty="0">
              <a:solidFill>
                <a:srgbClr val="5CB5BC"/>
              </a:solidFill>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422" y="3379582"/>
            <a:ext cx="962017" cy="1080000"/>
          </a:xfrm>
          <a:prstGeom prst="rect">
            <a:avLst/>
          </a:prstGeom>
        </p:spPr>
      </p:pic>
      <p:pic>
        <p:nvPicPr>
          <p:cNvPr id="40964" name="Picture 4" descr="Fichier:Logo Maif 2019.svg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1273" y="4439868"/>
            <a:ext cx="1512068" cy="12751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F France Handicap - Collectif Inter-Associatif des Aidants Familiau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72" y="4667301"/>
            <a:ext cx="114573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I Aquitaine | Le Carrefour Aquitain du secteur Social et Medico-soci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6849" y="3584599"/>
            <a:ext cx="1017002" cy="82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stes paramédicaux | Centre hospitalier Jonza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85028" y="3629444"/>
            <a:ext cx="9711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re Hospitalier de La Rochel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6260" y="4707516"/>
            <a:ext cx="151703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auté d&amp;#39;agglomération de Saintes — Wikipé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3767" y="4717457"/>
            <a:ext cx="13812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GO FAR NOI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35574" y="3676141"/>
            <a:ext cx="707639"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mgen_Groupe VYV - TexteGris - CMJ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26213" y="4780555"/>
            <a:ext cx="580440"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descr="685b0288-3702-4ed9-8b43-02434281b03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20" y="4728637"/>
            <a:ext cx="1538325"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Imag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0552" y="3700205"/>
            <a:ext cx="2014925" cy="720000"/>
          </a:xfrm>
          <a:prstGeom prst="rect">
            <a:avLst/>
          </a:prstGeom>
        </p:spPr>
      </p:pic>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1300" y="3850704"/>
            <a:ext cx="2154195" cy="504000"/>
          </a:xfrm>
          <a:prstGeom prst="rect">
            <a:avLst/>
          </a:prstGeom>
        </p:spPr>
      </p:pic>
      <p:pic>
        <p:nvPicPr>
          <p:cNvPr id="8" name="Imag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787" y="3692599"/>
            <a:ext cx="1607442" cy="720000"/>
          </a:xfrm>
          <a:prstGeom prst="rect">
            <a:avLst/>
          </a:prstGeom>
        </p:spPr>
      </p:pic>
      <p:pic>
        <p:nvPicPr>
          <p:cNvPr id="9" name="Image 8"/>
          <p:cNvPicPr>
            <a:picLocks noChangeAspect="1"/>
          </p:cNvPicPr>
          <p:nvPr/>
        </p:nvPicPr>
        <p:blipFill>
          <a:blip r:embed="rId16"/>
          <a:stretch>
            <a:fillRect/>
          </a:stretch>
        </p:blipFill>
        <p:spPr>
          <a:xfrm>
            <a:off x="4518419" y="4707658"/>
            <a:ext cx="1495384" cy="648000"/>
          </a:xfrm>
          <a:prstGeom prst="rect">
            <a:avLst/>
          </a:prstGeom>
        </p:spPr>
      </p:pic>
    </p:spTree>
    <p:extLst>
      <p:ext uri="{BB962C8B-B14F-4D97-AF65-F5344CB8AC3E}">
        <p14:creationId xmlns:p14="http://schemas.microsoft.com/office/powerpoint/2010/main" val="16286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64"/>
                                        </p:tgtEl>
                                        <p:attrNameLst>
                                          <p:attrName>style.visibility</p:attrName>
                                        </p:attrNameLst>
                                      </p:cBhvr>
                                      <p:to>
                                        <p:strVal val="visible"/>
                                      </p:to>
                                    </p:set>
                                    <p:animEffect transition="in" filter="fade">
                                      <p:cBhvr>
                                        <p:cTn id="22" dur="1000"/>
                                        <p:tgtEl>
                                          <p:spTgt spid="40964"/>
                                        </p:tgtEl>
                                      </p:cBhvr>
                                    </p:animEffect>
                                    <p:anim calcmode="lin" valueType="num">
                                      <p:cBhvr>
                                        <p:cTn id="23" dur="1000" fill="hold"/>
                                        <p:tgtEl>
                                          <p:spTgt spid="40964"/>
                                        </p:tgtEl>
                                        <p:attrNameLst>
                                          <p:attrName>ppt_x</p:attrName>
                                        </p:attrNameLst>
                                      </p:cBhvr>
                                      <p:tavLst>
                                        <p:tav tm="0">
                                          <p:val>
                                            <p:strVal val="#ppt_x"/>
                                          </p:val>
                                        </p:tav>
                                        <p:tav tm="100000">
                                          <p:val>
                                            <p:strVal val="#ppt_x"/>
                                          </p:val>
                                        </p:tav>
                                      </p:tavLst>
                                    </p:anim>
                                    <p:anim calcmode="lin" valueType="num">
                                      <p:cBhvr>
                                        <p:cTn id="24" dur="1000" fill="hold"/>
                                        <p:tgtEl>
                                          <p:spTgt spid="4096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1000"/>
                                        <p:tgtEl>
                                          <p:spTgt spid="1028"/>
                                        </p:tgtEl>
                                      </p:cBhvr>
                                    </p:animEffect>
                                    <p:anim calcmode="lin" valueType="num">
                                      <p:cBhvr>
                                        <p:cTn id="43" dur="1000" fill="hold"/>
                                        <p:tgtEl>
                                          <p:spTgt spid="1028"/>
                                        </p:tgtEl>
                                        <p:attrNameLst>
                                          <p:attrName>ppt_x</p:attrName>
                                        </p:attrNameLst>
                                      </p:cBhvr>
                                      <p:tavLst>
                                        <p:tav tm="0">
                                          <p:val>
                                            <p:strVal val="#ppt_x"/>
                                          </p:val>
                                        </p:tav>
                                        <p:tav tm="100000">
                                          <p:val>
                                            <p:strVal val="#ppt_x"/>
                                          </p:val>
                                        </p:tav>
                                      </p:tavLst>
                                    </p:anim>
                                    <p:anim calcmode="lin" valueType="num">
                                      <p:cBhvr>
                                        <p:cTn id="44" dur="1000" fill="hold"/>
                                        <p:tgtEl>
                                          <p:spTgt spid="102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1000"/>
                                        <p:tgtEl>
                                          <p:spTgt spid="1030"/>
                                        </p:tgtEl>
                                      </p:cBhvr>
                                    </p:animEffect>
                                    <p:anim calcmode="lin" valueType="num">
                                      <p:cBhvr>
                                        <p:cTn id="48" dur="1000" fill="hold"/>
                                        <p:tgtEl>
                                          <p:spTgt spid="1030"/>
                                        </p:tgtEl>
                                        <p:attrNameLst>
                                          <p:attrName>ppt_x</p:attrName>
                                        </p:attrNameLst>
                                      </p:cBhvr>
                                      <p:tavLst>
                                        <p:tav tm="0">
                                          <p:val>
                                            <p:strVal val="#ppt_x"/>
                                          </p:val>
                                        </p:tav>
                                        <p:tav tm="100000">
                                          <p:val>
                                            <p:strVal val="#ppt_x"/>
                                          </p:val>
                                        </p:tav>
                                      </p:tavLst>
                                    </p:anim>
                                    <p:anim calcmode="lin" valueType="num">
                                      <p:cBhvr>
                                        <p:cTn id="49" dur="1000" fill="hold"/>
                                        <p:tgtEl>
                                          <p:spTgt spid="10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fade">
                                      <p:cBhvr>
                                        <p:cTn id="57" dur="1000"/>
                                        <p:tgtEl>
                                          <p:spTgt spid="1027"/>
                                        </p:tgtEl>
                                      </p:cBhvr>
                                    </p:animEffect>
                                    <p:anim calcmode="lin" valueType="num">
                                      <p:cBhvr>
                                        <p:cTn id="58" dur="1000" fill="hold"/>
                                        <p:tgtEl>
                                          <p:spTgt spid="1027"/>
                                        </p:tgtEl>
                                        <p:attrNameLst>
                                          <p:attrName>ppt_x</p:attrName>
                                        </p:attrNameLst>
                                      </p:cBhvr>
                                      <p:tavLst>
                                        <p:tav tm="0">
                                          <p:val>
                                            <p:strVal val="#ppt_x"/>
                                          </p:val>
                                        </p:tav>
                                        <p:tav tm="100000">
                                          <p:val>
                                            <p:strVal val="#ppt_x"/>
                                          </p:val>
                                        </p:tav>
                                      </p:tavLst>
                                    </p:anim>
                                    <p:anim calcmode="lin" valueType="num">
                                      <p:cBhvr>
                                        <p:cTn id="59" dur="1000" fill="hold"/>
                                        <p:tgtEl>
                                          <p:spTgt spid="102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anim calcmode="lin" valueType="num">
                                      <p:cBhvr>
                                        <p:cTn id="68" dur="1000" fill="hold"/>
                                        <p:tgtEl>
                                          <p:spTgt spid="2"/>
                                        </p:tgtEl>
                                        <p:attrNameLst>
                                          <p:attrName>ppt_x</p:attrName>
                                        </p:attrNameLst>
                                      </p:cBhvr>
                                      <p:tavLst>
                                        <p:tav tm="0">
                                          <p:val>
                                            <p:strVal val="#ppt_x"/>
                                          </p:val>
                                        </p:tav>
                                        <p:tav tm="100000">
                                          <p:val>
                                            <p:strVal val="#ppt_x"/>
                                          </p:val>
                                        </p:tav>
                                      </p:tavLst>
                                    </p:anim>
                                    <p:anim calcmode="lin" valueType="num">
                                      <p:cBhvr>
                                        <p:cTn id="69" dur="1000" fill="hold"/>
                                        <p:tgtEl>
                                          <p:spTgt spid="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271311" y="137327"/>
            <a:ext cx="9963150" cy="5505450"/>
          </a:xfrm>
          <a:prstGeom prst="rect">
            <a:avLst/>
          </a:prstGeom>
        </p:spPr>
      </p:pic>
    </p:spTree>
    <p:extLst>
      <p:ext uri="{BB962C8B-B14F-4D97-AF65-F5344CB8AC3E}">
        <p14:creationId xmlns:p14="http://schemas.microsoft.com/office/powerpoint/2010/main" val="244101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227713" y="12032"/>
            <a:ext cx="9982200" cy="5572125"/>
          </a:xfrm>
          <a:prstGeom prst="rect">
            <a:avLst/>
          </a:prstGeom>
        </p:spPr>
      </p:pic>
    </p:spTree>
    <p:extLst>
      <p:ext uri="{BB962C8B-B14F-4D97-AF65-F5344CB8AC3E}">
        <p14:creationId xmlns:p14="http://schemas.microsoft.com/office/powerpoint/2010/main" val="3025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234479" y="56113"/>
            <a:ext cx="9896475" cy="5562600"/>
          </a:xfrm>
          <a:prstGeom prst="rect">
            <a:avLst/>
          </a:prstGeom>
        </p:spPr>
      </p:pic>
    </p:spTree>
    <p:extLst>
      <p:ext uri="{BB962C8B-B14F-4D97-AF65-F5344CB8AC3E}">
        <p14:creationId xmlns:p14="http://schemas.microsoft.com/office/powerpoint/2010/main" val="35909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285123" y="75163"/>
            <a:ext cx="9934575" cy="5543550"/>
          </a:xfrm>
          <a:prstGeom prst="rect">
            <a:avLst/>
          </a:prstGeom>
        </p:spPr>
      </p:pic>
    </p:spTree>
    <p:extLst>
      <p:ext uri="{BB962C8B-B14F-4D97-AF65-F5344CB8AC3E}">
        <p14:creationId xmlns:p14="http://schemas.microsoft.com/office/powerpoint/2010/main" val="201265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196128" y="118277"/>
            <a:ext cx="9925050" cy="5524500"/>
          </a:xfrm>
          <a:prstGeom prst="rect">
            <a:avLst/>
          </a:prstGeom>
        </p:spPr>
      </p:pic>
    </p:spTree>
    <p:extLst>
      <p:ext uri="{BB962C8B-B14F-4D97-AF65-F5344CB8AC3E}">
        <p14:creationId xmlns:p14="http://schemas.microsoft.com/office/powerpoint/2010/main" val="14727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124690" y="127802"/>
            <a:ext cx="10067925" cy="5514975"/>
          </a:xfrm>
          <a:prstGeom prst="rect">
            <a:avLst/>
          </a:prstGeom>
        </p:spPr>
      </p:pic>
    </p:spTree>
    <p:extLst>
      <p:ext uri="{BB962C8B-B14F-4D97-AF65-F5344CB8AC3E}">
        <p14:creationId xmlns:p14="http://schemas.microsoft.com/office/powerpoint/2010/main" val="18769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172315" y="137327"/>
            <a:ext cx="9972675" cy="5505450"/>
          </a:xfrm>
          <a:prstGeom prst="rect">
            <a:avLst/>
          </a:prstGeom>
        </p:spPr>
      </p:pic>
    </p:spTree>
    <p:extLst>
      <p:ext uri="{BB962C8B-B14F-4D97-AF65-F5344CB8AC3E}">
        <p14:creationId xmlns:p14="http://schemas.microsoft.com/office/powerpoint/2010/main" val="3376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186603" y="70652"/>
            <a:ext cx="9944100" cy="5572125"/>
          </a:xfrm>
          <a:prstGeom prst="rect">
            <a:avLst/>
          </a:prstGeom>
        </p:spPr>
      </p:pic>
    </p:spTree>
    <p:extLst>
      <p:ext uri="{BB962C8B-B14F-4D97-AF65-F5344CB8AC3E}">
        <p14:creationId xmlns:p14="http://schemas.microsoft.com/office/powerpoint/2010/main" val="24622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8" name="Image 7"/>
          <p:cNvPicPr>
            <a:picLocks noChangeAspect="1"/>
          </p:cNvPicPr>
          <p:nvPr/>
        </p:nvPicPr>
        <p:blipFill>
          <a:blip r:embed="rId3"/>
          <a:stretch>
            <a:fillRect/>
          </a:stretch>
        </p:blipFill>
        <p:spPr>
          <a:xfrm>
            <a:off x="6158653" y="3441406"/>
            <a:ext cx="4603115" cy="1476000"/>
          </a:xfrm>
          <a:prstGeom prst="rect">
            <a:avLst/>
          </a:prstGeom>
        </p:spPr>
      </p:pic>
      <p:sp>
        <p:nvSpPr>
          <p:cNvPr id="9" name="Rectangle 2"/>
          <p:cNvSpPr>
            <a:spLocks noChangeArrowheads="1"/>
          </p:cNvSpPr>
          <p:nvPr/>
        </p:nvSpPr>
        <p:spPr bwMode="auto">
          <a:xfrm>
            <a:off x="1010653" y="327042"/>
            <a:ext cx="10296000" cy="77542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Introduction</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1010653" y="1792705"/>
            <a:ext cx="10296000" cy="1384995"/>
          </a:xfrm>
          <a:prstGeom prst="rect">
            <a:avLst/>
          </a:prstGeom>
          <a:noFill/>
        </p:spPr>
        <p:txBody>
          <a:bodyPr wrap="square" rtlCol="0">
            <a:spAutoFit/>
          </a:bodyPr>
          <a:lstStyle/>
          <a:p>
            <a:r>
              <a:rPr lang="fr-FR" sz="2800" dirty="0" smtClean="0">
                <a:solidFill>
                  <a:srgbClr val="5CB5BC"/>
                </a:solidFill>
                <a:latin typeface="Arial" panose="020B0604020202020204" pitchFamily="34" charset="0"/>
                <a:cs typeface="Arial" panose="020B0604020202020204" pitchFamily="34" charset="0"/>
              </a:rPr>
              <a:t>Christelle LEVEQUE,  Directrice Générale de l’ADEI</a:t>
            </a:r>
          </a:p>
          <a:p>
            <a:r>
              <a:rPr lang="fr-FR" sz="2800" dirty="0" smtClean="0">
                <a:solidFill>
                  <a:srgbClr val="5CB5BC"/>
                </a:solidFill>
                <a:latin typeface="Arial" panose="020B0604020202020204" pitchFamily="34" charset="0"/>
                <a:cs typeface="Arial" panose="020B0604020202020204" pitchFamily="34" charset="0"/>
              </a:rPr>
              <a:t>François LOISEAU,    Directeur Général de TREMÄ</a:t>
            </a:r>
          </a:p>
          <a:p>
            <a:r>
              <a:rPr lang="fr-FR" sz="2800" dirty="0" smtClean="0">
                <a:solidFill>
                  <a:srgbClr val="5CB5BC"/>
                </a:solidFill>
                <a:latin typeface="Arial" panose="020B0604020202020204" pitchFamily="34" charset="0"/>
                <a:cs typeface="Arial" panose="020B0604020202020204" pitchFamily="34" charset="0"/>
              </a:rPr>
              <a:t>Alix MEYER,               Directeur Général de l’UNAPEI17</a:t>
            </a:r>
            <a:endParaRPr lang="fr-FR" sz="2800" dirty="0">
              <a:solidFill>
                <a:srgbClr val="5CB5B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2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186603" y="115770"/>
            <a:ext cx="9944100" cy="5514975"/>
          </a:xfrm>
          <a:prstGeom prst="rect">
            <a:avLst/>
          </a:prstGeom>
        </p:spPr>
      </p:pic>
    </p:spTree>
    <p:extLst>
      <p:ext uri="{BB962C8B-B14F-4D97-AF65-F5344CB8AC3E}">
        <p14:creationId xmlns:p14="http://schemas.microsoft.com/office/powerpoint/2010/main" val="208842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9768" y="548390"/>
            <a:ext cx="8492464" cy="5761219"/>
          </a:xfrm>
          <a:prstGeom prst="rect">
            <a:avLst/>
          </a:prstGeom>
        </p:spPr>
      </p:pic>
    </p:spTree>
    <p:extLst>
      <p:ext uri="{BB962C8B-B14F-4D97-AF65-F5344CB8AC3E}">
        <p14:creationId xmlns:p14="http://schemas.microsoft.com/office/powerpoint/2010/main" val="13121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1"/>
            <a:ext cx="10296000" cy="2519029"/>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Présentation de la boîte à idées orientée sur les moyens et les ressources de la coopération entre l’Education Nationale     et les ESMS</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1010653" y="3236731"/>
            <a:ext cx="8693417" cy="954107"/>
          </a:xfrm>
          <a:prstGeom prst="rect">
            <a:avLst/>
          </a:prstGeom>
          <a:noFill/>
        </p:spPr>
        <p:txBody>
          <a:bodyPr wrap="square" rtlCol="0">
            <a:spAutoFit/>
          </a:bodyPr>
          <a:lstStyle/>
          <a:p>
            <a:pPr marL="2778125" indent="-2778125"/>
            <a:r>
              <a:rPr lang="fr-FR" sz="2800" dirty="0" smtClean="0">
                <a:solidFill>
                  <a:srgbClr val="5CB5BC"/>
                </a:solidFill>
                <a:latin typeface="Arial" panose="020B0604020202020204" pitchFamily="34" charset="0"/>
                <a:cs typeface="Arial" panose="020B0604020202020204" pitchFamily="34" charset="0"/>
              </a:rPr>
              <a:t>Patricia FIACRE, Conseillère technique-CREAI Nouvelle Aquitaine</a:t>
            </a:r>
          </a:p>
        </p:txBody>
      </p:sp>
      <p:pic>
        <p:nvPicPr>
          <p:cNvPr id="2" name="Image 1"/>
          <p:cNvPicPr>
            <a:picLocks noChangeAspect="1"/>
          </p:cNvPicPr>
          <p:nvPr/>
        </p:nvPicPr>
        <p:blipFill>
          <a:blip r:embed="rId3"/>
          <a:stretch>
            <a:fillRect/>
          </a:stretch>
        </p:blipFill>
        <p:spPr>
          <a:xfrm>
            <a:off x="8199837" y="3954962"/>
            <a:ext cx="3106816" cy="149428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364" y="3899707"/>
            <a:ext cx="1871472" cy="1523676"/>
          </a:xfrm>
          <a:prstGeom prst="rect">
            <a:avLst/>
          </a:prstGeom>
        </p:spPr>
      </p:pic>
    </p:spTree>
    <p:extLst>
      <p:ext uri="{BB962C8B-B14F-4D97-AF65-F5344CB8AC3E}">
        <p14:creationId xmlns:p14="http://schemas.microsoft.com/office/powerpoint/2010/main" val="28178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1471991" y="4048030"/>
            <a:ext cx="8880212" cy="1015663"/>
          </a:xfrm>
          <a:prstGeom prst="rect">
            <a:avLst/>
          </a:prstGeom>
          <a:noFill/>
        </p:spPr>
        <p:txBody>
          <a:bodyPr wrap="square" rtlCol="0">
            <a:spAutoFit/>
          </a:bodyPr>
          <a:lstStyle/>
          <a:p>
            <a:pPr algn="ctr"/>
            <a:r>
              <a:rPr lang="fr-FR" sz="6000" b="1" dirty="0" smtClean="0">
                <a:solidFill>
                  <a:schemeClr val="bg1"/>
                </a:solidFill>
                <a:latin typeface="Arial" panose="020B0604020202020204" pitchFamily="34" charset="0"/>
                <a:cs typeface="Arial" panose="020B0604020202020204" pitchFamily="34" charset="0"/>
              </a:rPr>
              <a:t>PAUSE.</a:t>
            </a:r>
            <a:endParaRPr lang="fr-FR" sz="6000" b="1" dirty="0">
              <a:solidFill>
                <a:schemeClr val="bg1"/>
              </a:solidFill>
              <a:latin typeface="Arial" panose="020B0604020202020204" pitchFamily="34" charset="0"/>
              <a:cs typeface="Arial" panose="020B0604020202020204" pitchFamily="34" charset="0"/>
            </a:endParaRPr>
          </a:p>
        </p:txBody>
      </p:sp>
      <p:grpSp>
        <p:nvGrpSpPr>
          <p:cNvPr id="7" name="Groupe 6"/>
          <p:cNvGrpSpPr/>
          <p:nvPr/>
        </p:nvGrpSpPr>
        <p:grpSpPr>
          <a:xfrm>
            <a:off x="1849768" y="548390"/>
            <a:ext cx="8492464" cy="5761219"/>
            <a:chOff x="1849768" y="548390"/>
            <a:chExt cx="8492464" cy="5761219"/>
          </a:xfrm>
        </p:grpSpPr>
        <p:pic>
          <p:nvPicPr>
            <p:cNvPr id="2" name="Image 1"/>
            <p:cNvPicPr>
              <a:picLocks noChangeAspect="1"/>
            </p:cNvPicPr>
            <p:nvPr/>
          </p:nvPicPr>
          <p:blipFill>
            <a:blip r:embed="rId2"/>
            <a:stretch>
              <a:fillRect/>
            </a:stretch>
          </p:blipFill>
          <p:spPr>
            <a:xfrm>
              <a:off x="1849768" y="548390"/>
              <a:ext cx="8492464" cy="5761219"/>
            </a:xfrm>
            <a:prstGeom prst="rect">
              <a:avLst/>
            </a:prstGeom>
          </p:spPr>
        </p:pic>
        <p:sp>
          <p:nvSpPr>
            <p:cNvPr id="3" name="ZoneTexte 2"/>
            <p:cNvSpPr txBox="1"/>
            <p:nvPr/>
          </p:nvSpPr>
          <p:spPr>
            <a:xfrm>
              <a:off x="3645568" y="4440155"/>
              <a:ext cx="4716379" cy="1200329"/>
            </a:xfrm>
            <a:prstGeom prst="rect">
              <a:avLst/>
            </a:prstGeom>
            <a:noFill/>
          </p:spPr>
          <p:txBody>
            <a:bodyPr wrap="square" rtlCol="0">
              <a:spAutoFit/>
            </a:bodyPr>
            <a:lstStyle/>
            <a:p>
              <a:pPr algn="ctr"/>
              <a:r>
                <a:rPr lang="fr-FR" sz="7200" b="1" dirty="0" smtClean="0">
                  <a:solidFill>
                    <a:schemeClr val="bg1"/>
                  </a:solidFill>
                  <a:latin typeface="Arial" panose="020B0604020202020204" pitchFamily="34" charset="0"/>
                  <a:cs typeface="Arial" panose="020B0604020202020204" pitchFamily="34" charset="0"/>
                </a:rPr>
                <a:t>PAUSE</a:t>
              </a:r>
              <a:endParaRPr lang="fr-FR" sz="7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3146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1"/>
            <a:ext cx="10296000" cy="262021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Présentation d</a:t>
            </a:r>
            <a:r>
              <a:rPr kumimoji="0" lang="fr-FR" altLang="fr-FR" sz="4000" b="1" i="0" u="none" strike="noStrike" cap="none" normalizeH="0" baseline="0" dirty="0" smtClean="0">
                <a:ln>
                  <a:noFill/>
                </a:ln>
                <a:solidFill>
                  <a:srgbClr val="FFFFFF"/>
                </a:solidFill>
                <a:effectLst/>
                <a:latin typeface="Arial" panose="020B0604020202020204" pitchFamily="34" charset="0"/>
              </a:rPr>
              <a:t>es dispositifs</a:t>
            </a:r>
            <a:r>
              <a:rPr kumimoji="0" lang="fr-FR" altLang="fr-FR" sz="4000" b="1" i="0" u="none" strike="noStrike" cap="none" normalizeH="0" dirty="0" smtClean="0">
                <a:ln>
                  <a:noFill/>
                </a:ln>
                <a:solidFill>
                  <a:srgbClr val="FFFFFF"/>
                </a:solidFill>
                <a:effectLst/>
                <a:latin typeface="Arial" panose="020B0604020202020204" pitchFamily="34" charset="0"/>
              </a:rPr>
              <a:t> de droit commun de l’</a:t>
            </a:r>
            <a:r>
              <a:rPr lang="fr-FR" altLang="fr-FR" sz="4000" b="1" baseline="0" dirty="0" smtClean="0">
                <a:solidFill>
                  <a:srgbClr val="FFFFFF"/>
                </a:solidFill>
                <a:latin typeface="Arial" panose="020B0604020202020204" pitchFamily="34" charset="0"/>
              </a:rPr>
              <a:t>Education</a:t>
            </a:r>
            <a:r>
              <a:rPr lang="fr-FR" altLang="fr-FR" sz="4000" b="1" dirty="0" smtClean="0">
                <a:solidFill>
                  <a:srgbClr val="FFFFFF"/>
                </a:solidFill>
                <a:latin typeface="Arial" panose="020B0604020202020204" pitchFamily="34" charset="0"/>
              </a:rPr>
              <a:t> Nationale et des dispositifs conjoints Education Nationale et ARS au sein des écoles</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1010653" y="3387075"/>
            <a:ext cx="8419097" cy="1815882"/>
          </a:xfrm>
          <a:prstGeom prst="rect">
            <a:avLst/>
          </a:prstGeom>
          <a:noFill/>
        </p:spPr>
        <p:txBody>
          <a:bodyPr wrap="square" rtlCol="0">
            <a:spAutoFit/>
          </a:bodyPr>
          <a:lstStyle/>
          <a:p>
            <a:pPr marL="2962275" indent="-2962275"/>
            <a:r>
              <a:rPr lang="fr-FR" sz="2800" dirty="0" smtClean="0">
                <a:solidFill>
                  <a:srgbClr val="5CB5BC"/>
                </a:solidFill>
                <a:latin typeface="Arial" panose="020B0604020202020204" pitchFamily="34" charset="0"/>
                <a:cs typeface="Arial" panose="020B0604020202020204" pitchFamily="34" charset="0"/>
              </a:rPr>
              <a:t>Florence PIRONY, Conseillère pédagogique départementale,                               Ecole inclusive-Education Nationale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963" y="3127651"/>
            <a:ext cx="1765190" cy="1981676"/>
          </a:xfrm>
          <a:prstGeom prst="rect">
            <a:avLst/>
          </a:prstGeom>
        </p:spPr>
      </p:pic>
    </p:spTree>
    <p:extLst>
      <p:ext uri="{BB962C8B-B14F-4D97-AF65-F5344CB8AC3E}">
        <p14:creationId xmlns:p14="http://schemas.microsoft.com/office/powerpoint/2010/main" val="32839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8"/>
          <p:cNvSpPr txBox="1">
            <a:spLocks noChangeArrowheads="1"/>
          </p:cNvSpPr>
          <p:nvPr/>
        </p:nvSpPr>
        <p:spPr bwMode="auto">
          <a:xfrm>
            <a:off x="10183813" y="4675188"/>
            <a:ext cx="304800" cy="914400"/>
          </a:xfrm>
          <a:prstGeom prst="rect">
            <a:avLst/>
          </a:prstGeom>
          <a:solidFill>
            <a:srgbClr val="C4C3AA"/>
          </a:solidFill>
          <a:ln w="9525">
            <a:solidFill>
              <a:srgbClr val="000000"/>
            </a:solidFill>
            <a:miter lim="800000"/>
            <a:headEnd/>
            <a:tailEnd/>
          </a:ln>
        </p:spPr>
        <p:txBody>
          <a:bodyPr lIns="0" tIns="0" rIns="0" bIns="0" anchor="ctr" anchorCtr="1"/>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3/6 ans</a:t>
            </a:r>
          </a:p>
        </p:txBody>
      </p:sp>
      <p:sp>
        <p:nvSpPr>
          <p:cNvPr id="74761" name="Text Box 9"/>
          <p:cNvSpPr txBox="1">
            <a:spLocks noChangeArrowheads="1"/>
          </p:cNvSpPr>
          <p:nvPr/>
        </p:nvSpPr>
        <p:spPr bwMode="auto">
          <a:xfrm>
            <a:off x="10183813" y="2852738"/>
            <a:ext cx="304800" cy="1828800"/>
          </a:xfrm>
          <a:prstGeom prst="rect">
            <a:avLst/>
          </a:prstGeom>
          <a:solidFill>
            <a:srgbClr val="C4C3AA"/>
          </a:solidFill>
          <a:ln w="9525">
            <a:solidFill>
              <a:srgbClr val="000000"/>
            </a:solidFill>
            <a:miter lim="800000"/>
            <a:headEnd/>
            <a:tailEnd/>
          </a:ln>
        </p:spPr>
        <p:txBody>
          <a:bodyPr lIns="0" tIns="0" rIns="0" bIns="0" anchor="ctr" anchorCtr="1"/>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6/12 ans</a:t>
            </a:r>
          </a:p>
        </p:txBody>
      </p:sp>
      <p:sp>
        <p:nvSpPr>
          <p:cNvPr id="74762" name="Text Box 10"/>
          <p:cNvSpPr txBox="1">
            <a:spLocks noChangeArrowheads="1"/>
          </p:cNvSpPr>
          <p:nvPr/>
        </p:nvSpPr>
        <p:spPr bwMode="auto">
          <a:xfrm>
            <a:off x="10183813" y="1635126"/>
            <a:ext cx="304800" cy="1217613"/>
          </a:xfrm>
          <a:prstGeom prst="rect">
            <a:avLst/>
          </a:prstGeom>
          <a:solidFill>
            <a:srgbClr val="C4C3AA"/>
          </a:solidFill>
          <a:ln w="9525">
            <a:solidFill>
              <a:srgbClr val="000000"/>
            </a:solidFill>
            <a:miter lim="800000"/>
            <a:headEnd/>
            <a:tailEnd/>
          </a:ln>
        </p:spPr>
        <p:txBody>
          <a:bodyPr lIns="0" tIns="0" rIns="0" bIns="0" anchor="ctr" anchorCtr="1"/>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12</a:t>
            </a:r>
            <a:r>
              <a:rPr kumimoji="0" lang="fr-FR" altLang="fr-FR" sz="11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16 </a:t>
            </a: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ans</a:t>
            </a:r>
          </a:p>
        </p:txBody>
      </p:sp>
      <p:sp>
        <p:nvSpPr>
          <p:cNvPr id="74763" name="Text Box 11"/>
          <p:cNvSpPr txBox="1">
            <a:spLocks noChangeArrowheads="1"/>
          </p:cNvSpPr>
          <p:nvPr/>
        </p:nvSpPr>
        <p:spPr bwMode="auto">
          <a:xfrm>
            <a:off x="10183813" y="412751"/>
            <a:ext cx="304800" cy="1216025"/>
          </a:xfrm>
          <a:prstGeom prst="rect">
            <a:avLst/>
          </a:prstGeom>
          <a:solidFill>
            <a:srgbClr val="C4C3AA"/>
          </a:solidFill>
          <a:ln w="9525">
            <a:solidFill>
              <a:srgbClr val="000000"/>
            </a:solidFill>
            <a:miter lim="800000"/>
            <a:headEnd/>
            <a:tailEnd/>
          </a:ln>
        </p:spPr>
        <p:txBody>
          <a:bodyPr lIns="0" tIns="0" rIns="0" bIns="0" anchor="ctr" anchorCtr="1"/>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16</a:t>
            </a:r>
            <a:r>
              <a:rPr kumimoji="0" lang="fr-FR" altLang="fr-FR" sz="11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20 </a:t>
            </a: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ans</a:t>
            </a:r>
          </a:p>
        </p:txBody>
      </p:sp>
      <p:grpSp>
        <p:nvGrpSpPr>
          <p:cNvPr id="2" name="Group 50"/>
          <p:cNvGrpSpPr>
            <a:grpSpLocks/>
          </p:cNvGrpSpPr>
          <p:nvPr/>
        </p:nvGrpSpPr>
        <p:grpSpPr bwMode="auto">
          <a:xfrm>
            <a:off x="3216275" y="5589588"/>
            <a:ext cx="7272338" cy="914400"/>
            <a:chOff x="1066" y="3580"/>
            <a:chExt cx="4581" cy="576"/>
          </a:xfrm>
        </p:grpSpPr>
        <p:sp>
          <p:nvSpPr>
            <p:cNvPr id="148520" name="Text Box 7"/>
            <p:cNvSpPr txBox="1">
              <a:spLocks noChangeArrowheads="1"/>
            </p:cNvSpPr>
            <p:nvPr/>
          </p:nvSpPr>
          <p:spPr bwMode="auto">
            <a:xfrm>
              <a:off x="5455" y="3580"/>
              <a:ext cx="192" cy="576"/>
            </a:xfrm>
            <a:prstGeom prst="rect">
              <a:avLst/>
            </a:prstGeom>
            <a:solidFill>
              <a:srgbClr val="C4C3AA"/>
            </a:solidFill>
            <a:ln w="9525">
              <a:solidFill>
                <a:srgbClr val="000000"/>
              </a:solidFill>
              <a:miter lim="800000"/>
              <a:headEnd/>
              <a:tailEnd/>
            </a:ln>
          </p:spPr>
          <p:txBody>
            <a:bodyPr lIns="0" tIns="0" rIns="0" bIns="0" anchor="ctr" anchorCtr="1"/>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0/3 ans</a:t>
              </a:r>
            </a:p>
          </p:txBody>
        </p:sp>
        <p:sp>
          <p:nvSpPr>
            <p:cNvPr id="148521" name="Text Box 13"/>
            <p:cNvSpPr txBox="1">
              <a:spLocks noChangeArrowheads="1"/>
            </p:cNvSpPr>
            <p:nvPr/>
          </p:nvSpPr>
          <p:spPr bwMode="auto">
            <a:xfrm>
              <a:off x="1066" y="3580"/>
              <a:ext cx="4354" cy="576"/>
            </a:xfrm>
            <a:prstGeom prst="rect">
              <a:avLst/>
            </a:prstGeom>
            <a:solidFill>
              <a:srgbClr val="C4C3AA"/>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74766" name="Text Box 14"/>
          <p:cNvSpPr txBox="1">
            <a:spLocks noChangeArrowheads="1"/>
          </p:cNvSpPr>
          <p:nvPr/>
        </p:nvSpPr>
        <p:spPr bwMode="auto">
          <a:xfrm>
            <a:off x="3216276" y="4675188"/>
            <a:ext cx="6911975" cy="914400"/>
          </a:xfrm>
          <a:prstGeom prst="rect">
            <a:avLst/>
          </a:prstGeom>
          <a:solidFill>
            <a:schemeClr val="bg2">
              <a:alpha val="20000"/>
            </a:schemeClr>
          </a:solidFill>
          <a:ln w="9525">
            <a:solidFill>
              <a:srgbClr val="000000"/>
            </a:solidFill>
            <a:miter lim="800000"/>
            <a:headEnd/>
            <a:tailEnd/>
          </a:ln>
        </p:spPr>
        <p:txBody>
          <a:bodyPr rIns="738000" anchor="ctr"/>
          <a:lstStyle>
            <a:lvl1pPr algn="l">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l">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l">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l">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l">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black"/>
                </a:solidFill>
                <a:effectLst>
                  <a:outerShdw blurRad="38100" dist="38100" dir="2700000" algn="tl">
                    <a:srgbClr val="FFFFFF"/>
                  </a:outerShdw>
                </a:effectLst>
                <a:uLnTx/>
                <a:uFillTx/>
                <a:latin typeface="Calibri" panose="020F0502020204030204" pitchFamily="34" charset="0"/>
                <a:ea typeface="+mn-ea"/>
                <a:cs typeface="Arial" panose="020B0604020202020204" pitchFamily="34" charset="0"/>
              </a:rPr>
              <a:t>ECOLE MATERNELLE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Cycle 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(PS / MS / GS)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Apprentissages premiers</a:t>
            </a:r>
          </a:p>
        </p:txBody>
      </p:sp>
      <p:sp>
        <p:nvSpPr>
          <p:cNvPr id="74767" name="Text Box 15"/>
          <p:cNvSpPr txBox="1">
            <a:spLocks noChangeArrowheads="1"/>
          </p:cNvSpPr>
          <p:nvPr/>
        </p:nvSpPr>
        <p:spPr bwMode="auto">
          <a:xfrm>
            <a:off x="3216276" y="2852738"/>
            <a:ext cx="6911975" cy="1828800"/>
          </a:xfrm>
          <a:prstGeom prst="rect">
            <a:avLst/>
          </a:prstGeom>
          <a:solidFill>
            <a:schemeClr val="bg2">
              <a:alpha val="20000"/>
            </a:schemeClr>
          </a:solidFill>
          <a:ln w="9525">
            <a:solidFill>
              <a:srgbClr val="000000"/>
            </a:solidFill>
            <a:miter lim="800000"/>
            <a:headEnd/>
            <a:tailEnd/>
          </a:ln>
        </p:spPr>
        <p:txBody>
          <a:bodyPr rIns="738000"/>
          <a:lstStyle>
            <a:lvl1pPr algn="l">
              <a:spcBef>
                <a:spcPct val="20000"/>
              </a:spcBef>
              <a:buClr>
                <a:schemeClr val="folHlink"/>
              </a:buClr>
              <a:buSzPct val="60000"/>
              <a:buFont typeface="Wingdings" panose="05000000000000000000" pitchFamily="2" charset="2"/>
              <a:buChar char="n"/>
              <a:tabLst>
                <a:tab pos="3949700" algn="l"/>
              </a:tabLst>
              <a:defRPr sz="3200">
                <a:solidFill>
                  <a:schemeClr val="tx1"/>
                </a:solidFill>
                <a:latin typeface="Tahoma" panose="020B0604030504040204" pitchFamily="34" charset="0"/>
                <a:cs typeface="Arial" panose="020B0604020202020204" pitchFamily="34" charset="0"/>
              </a:defRPr>
            </a:lvl1pPr>
            <a:lvl2pPr marL="742950" indent="-285750" algn="l">
              <a:spcBef>
                <a:spcPct val="20000"/>
              </a:spcBef>
              <a:buClr>
                <a:schemeClr val="hlink"/>
              </a:buClr>
              <a:buSzPct val="55000"/>
              <a:buFont typeface="Wingdings" panose="05000000000000000000" pitchFamily="2" charset="2"/>
              <a:buChar char="n"/>
              <a:tabLst>
                <a:tab pos="3949700" algn="l"/>
              </a:tabLst>
              <a:defRPr sz="2800">
                <a:solidFill>
                  <a:schemeClr val="tx1"/>
                </a:solidFill>
                <a:latin typeface="Tahoma" panose="020B0604030504040204" pitchFamily="34" charset="0"/>
                <a:cs typeface="Arial" panose="020B0604020202020204" pitchFamily="34" charset="0"/>
              </a:defRPr>
            </a:lvl2pPr>
            <a:lvl3pPr marL="1143000" indent="-228600" algn="l">
              <a:spcBef>
                <a:spcPct val="20000"/>
              </a:spcBef>
              <a:buClr>
                <a:schemeClr val="folHlink"/>
              </a:buClr>
              <a:buSzPct val="50000"/>
              <a:buFont typeface="Wingdings" panose="05000000000000000000" pitchFamily="2" charset="2"/>
              <a:buChar char="n"/>
              <a:tabLst>
                <a:tab pos="3949700" algn="l"/>
              </a:tabLst>
              <a:defRPr sz="2400">
                <a:solidFill>
                  <a:schemeClr val="tx1"/>
                </a:solidFill>
                <a:latin typeface="Tahoma" panose="020B0604030504040204" pitchFamily="34" charset="0"/>
                <a:cs typeface="Arial" panose="020B0604020202020204" pitchFamily="34" charset="0"/>
              </a:defRPr>
            </a:lvl3pPr>
            <a:lvl4pPr marL="1600200" indent="-228600" algn="l">
              <a:spcBef>
                <a:spcPct val="20000"/>
              </a:spcBef>
              <a:buClr>
                <a:schemeClr val="accent2"/>
              </a:buClr>
              <a:buSzPct val="55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4pPr>
            <a:lvl5pPr marL="2057400" indent="-228600" algn="l">
              <a:spcBef>
                <a:spcPct val="20000"/>
              </a:spcBef>
              <a:buClr>
                <a:schemeClr val="accent1"/>
              </a:buClr>
              <a:buSzPct val="50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tabLst>
                <a:tab pos="3949700" algn="l"/>
              </a:tabLs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Cycle 3 </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(CM1 / CM2 / 6</a:t>
            </a:r>
            <a:r>
              <a:rPr kumimoji="0" lang="fr-FR" altLang="fr-FR" sz="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ème</a:t>
            </a: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Consolidation</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endPar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13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panose="020F0502020204030204" pitchFamily="34" charset="0"/>
                <a:ea typeface="+mn-ea"/>
                <a:cs typeface="Arial" panose="020B0604020202020204" pitchFamily="34" charset="0"/>
              </a:rPr>
              <a:t>ECOLE ELEMENTAIRE</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endPar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Cycle 2 </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(CP / CE1 / CE2)</a:t>
            </a:r>
          </a:p>
          <a:p>
            <a:pPr marL="0" marR="0" lvl="0" indent="0" algn="ctr" defTabSz="914400" rtl="0" eaLnBrk="1" fontAlgn="auto" latinLnBrk="0" hangingPunct="1">
              <a:lnSpc>
                <a:spcPct val="100000"/>
              </a:lnSpc>
              <a:spcBef>
                <a:spcPct val="0"/>
              </a:spcBef>
              <a:spcAft>
                <a:spcPts val="0"/>
              </a:spcAft>
              <a:buClrTx/>
              <a:buSzTx/>
              <a:buFontTx/>
              <a:buNone/>
              <a:tabLst>
                <a:tab pos="3949700" algn="l"/>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Apprentissages fondamentaux</a:t>
            </a:r>
          </a:p>
        </p:txBody>
      </p:sp>
      <p:sp>
        <p:nvSpPr>
          <p:cNvPr id="74768" name="Text Box 16"/>
          <p:cNvSpPr txBox="1">
            <a:spLocks noChangeArrowheads="1"/>
          </p:cNvSpPr>
          <p:nvPr/>
        </p:nvSpPr>
        <p:spPr bwMode="auto">
          <a:xfrm>
            <a:off x="3216276" y="1628776"/>
            <a:ext cx="6911975" cy="1216025"/>
          </a:xfrm>
          <a:prstGeom prst="rect">
            <a:avLst/>
          </a:prstGeom>
          <a:solidFill>
            <a:schemeClr val="bg2">
              <a:alpha val="20000"/>
            </a:schemeClr>
          </a:solidFill>
          <a:ln w="9525">
            <a:solidFill>
              <a:srgbClr val="000000"/>
            </a:solidFill>
            <a:miter lim="800000"/>
            <a:headEnd/>
            <a:tailEnd/>
          </a:ln>
        </p:spPr>
        <p:txBody>
          <a:bodyPr rIns="738000" anchor="ctr"/>
          <a:lstStyle>
            <a:lvl1pPr algn="l">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l">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l">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l">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l">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Cycle 4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(5</a:t>
            </a:r>
            <a:r>
              <a:rPr kumimoji="0" lang="fr-FR" altLang="fr-FR" sz="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ème</a:t>
            </a: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 4</a:t>
            </a:r>
            <a:r>
              <a:rPr kumimoji="0" lang="fr-FR" altLang="fr-FR" sz="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ème</a:t>
            </a: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 3</a:t>
            </a:r>
            <a:r>
              <a:rPr kumimoji="0" lang="fr-FR" altLang="fr-FR" sz="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ème</a:t>
            </a:r>
            <a:r>
              <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Approfondissements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panose="020F0502020204030204" pitchFamily="34" charset="0"/>
                <a:ea typeface="+mn-ea"/>
                <a:cs typeface="Arial" panose="020B0604020202020204" pitchFamily="34" charset="0"/>
              </a:rPr>
              <a:t>COLLEGE</a:t>
            </a:r>
          </a:p>
        </p:txBody>
      </p:sp>
      <p:sp>
        <p:nvSpPr>
          <p:cNvPr id="74769" name="Text Box 17"/>
          <p:cNvSpPr txBox="1">
            <a:spLocks noChangeArrowheads="1"/>
          </p:cNvSpPr>
          <p:nvPr/>
        </p:nvSpPr>
        <p:spPr bwMode="auto">
          <a:xfrm>
            <a:off x="3216276" y="412751"/>
            <a:ext cx="6911975" cy="1216025"/>
          </a:xfrm>
          <a:prstGeom prst="rect">
            <a:avLst/>
          </a:prstGeom>
          <a:solidFill>
            <a:schemeClr val="bg2">
              <a:alpha val="20000"/>
            </a:schemeClr>
          </a:solidFill>
          <a:ln w="9525">
            <a:solidFill>
              <a:srgbClr val="000000"/>
            </a:solidFill>
            <a:miter lim="800000"/>
            <a:headEnd/>
            <a:tailEnd/>
          </a:ln>
        </p:spPr>
        <p:txBody>
          <a:bodyPr rIns="738000" anchor="ctr"/>
          <a:lstStyle>
            <a:lvl1pPr algn="l">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l">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l">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l">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l">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VIE ACTIVE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POURSUITE D’ETUDES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panose="020F0502020204030204" pitchFamily="34" charset="0"/>
                <a:ea typeface="+mn-ea"/>
                <a:cs typeface="Arial" panose="020B0604020202020204" pitchFamily="34" charset="0"/>
              </a:rPr>
              <a:t>LYCEE – LYCEE PROFESSIONNEL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panose="020F0502020204030204" pitchFamily="34" charset="0"/>
                <a:ea typeface="+mn-ea"/>
                <a:cs typeface="Arial" panose="020B0604020202020204" pitchFamily="34" charset="0"/>
              </a:rPr>
              <a:t>APPRENTISSAGE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491" name="AutoShape 18"/>
          <p:cNvSpPr>
            <a:spLocks noChangeArrowheads="1"/>
          </p:cNvSpPr>
          <p:nvPr/>
        </p:nvSpPr>
        <p:spPr bwMode="auto">
          <a:xfrm>
            <a:off x="5412204" y="333375"/>
            <a:ext cx="1828800" cy="6172200"/>
          </a:xfrm>
          <a:prstGeom prst="upArrow">
            <a:avLst>
              <a:gd name="adj1" fmla="val 63537"/>
              <a:gd name="adj2" fmla="val 86984"/>
            </a:avLst>
          </a:prstGeom>
          <a:solidFill>
            <a:srgbClr val="333333">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492" name="Text Box 48"/>
          <p:cNvSpPr txBox="1">
            <a:spLocks noChangeArrowheads="1"/>
          </p:cNvSpPr>
          <p:nvPr/>
        </p:nvSpPr>
        <p:spPr bwMode="auto">
          <a:xfrm>
            <a:off x="3216274" y="115888"/>
            <a:ext cx="6911975" cy="227013"/>
          </a:xfrm>
          <a:prstGeom prst="rect">
            <a:avLst/>
          </a:prstGeom>
          <a:solidFill>
            <a:srgbClr val="7030A0"/>
          </a:solidFill>
          <a:ln w="9525">
            <a:noFill/>
            <a:miter lim="800000"/>
            <a:headEnd/>
            <a:tailEnd/>
          </a:ln>
        </p:spPr>
        <p:txBody>
          <a:bodyPr tIns="0" bIns="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EDUCATION NATIONALE</a:t>
            </a:r>
            <a:endParaRPr kumimoji="0" lang="fr-FR" altLang="fr-FR"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200720" name="Text Box 19"/>
          <p:cNvSpPr txBox="1">
            <a:spLocks noChangeArrowheads="1"/>
          </p:cNvSpPr>
          <p:nvPr/>
        </p:nvSpPr>
        <p:spPr bwMode="auto">
          <a:xfrm>
            <a:off x="7102475" y="6564312"/>
            <a:ext cx="2929799" cy="293687"/>
          </a:xfrm>
          <a:prstGeom prst="rect">
            <a:avLst/>
          </a:prstGeom>
          <a:solidFill>
            <a:schemeClr val="accent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600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CHAMP DE LA DIFFICULTE SCOLAIRE</a:t>
            </a:r>
            <a:endParaRPr kumimoji="0" lang="fr-FR" altLang="fr-FR"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00721" name="Text Box 20"/>
          <p:cNvSpPr txBox="1">
            <a:spLocks noChangeArrowheads="1"/>
          </p:cNvSpPr>
          <p:nvPr/>
        </p:nvSpPr>
        <p:spPr bwMode="auto">
          <a:xfrm>
            <a:off x="1524000" y="6581776"/>
            <a:ext cx="3830639" cy="276224"/>
          </a:xfrm>
          <a:prstGeom prst="rect">
            <a:avLst/>
          </a:prstGeom>
          <a:solidFill>
            <a:schemeClr val="accent4">
              <a:lumMod val="75000"/>
              <a:alpha val="80000"/>
            </a:schemeClr>
          </a:solidFill>
          <a:ln>
            <a:noFill/>
          </a:ln>
          <a:extLst/>
        </p:spPr>
        <p:txBody>
          <a:bodyPr lIns="0" tIns="3600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CHAMP DU HANDICAP</a:t>
            </a:r>
            <a:endParaRPr kumimoji="0" lang="fr-FR" altLang="fr-FR" sz="19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00722" name="Text Box 21"/>
          <p:cNvSpPr txBox="1">
            <a:spLocks noChangeArrowheads="1"/>
          </p:cNvSpPr>
          <p:nvPr/>
        </p:nvSpPr>
        <p:spPr bwMode="auto">
          <a:xfrm>
            <a:off x="8364122" y="1628776"/>
            <a:ext cx="936625" cy="1223963"/>
          </a:xfrm>
          <a:prstGeom prst="rect">
            <a:avLst/>
          </a:prstGeom>
          <a:solidFill>
            <a:schemeClr val="accent2">
              <a:alpha val="79999"/>
            </a:schemeClr>
          </a:solidFill>
          <a:ln w="9525">
            <a:solidFill>
              <a:schemeClr val="accent2"/>
            </a:solidFill>
            <a:miter lim="800000"/>
            <a:headEnd/>
            <a:tailEnd/>
          </a:ln>
        </p:spPr>
        <p:txBody>
          <a:bodyPr lIns="0" tIns="10800" rIns="0" bIns="1080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rPr>
              <a:t>Enseignements Généraux et Professionnels Adaptés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rPr>
              <a:t>SEGPA / EREA</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fr-FR" altLang="fr-FR" sz="8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rPr>
              <a:t>(Commission D’Orientation - EN)</a:t>
            </a:r>
            <a:endParaRPr kumimoji="0" lang="fr-FR" altLang="fr-FR" sz="19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endParaRPr>
          </a:p>
        </p:txBody>
      </p:sp>
      <p:sp>
        <p:nvSpPr>
          <p:cNvPr id="200723" name="Text Box 22"/>
          <p:cNvSpPr txBox="1">
            <a:spLocks noChangeArrowheads="1"/>
          </p:cNvSpPr>
          <p:nvPr/>
        </p:nvSpPr>
        <p:spPr bwMode="auto">
          <a:xfrm>
            <a:off x="9336088" y="1638300"/>
            <a:ext cx="792162" cy="998538"/>
          </a:xfrm>
          <a:prstGeom prst="rect">
            <a:avLst/>
          </a:prstGeom>
          <a:solidFill>
            <a:schemeClr val="accent2">
              <a:alpha val="79999"/>
            </a:schemeClr>
          </a:solidFill>
          <a:ln w="9525">
            <a:solidFill>
              <a:schemeClr val="accent2"/>
            </a:solidFill>
            <a:miter lim="800000"/>
            <a:headEnd/>
            <a:tailEnd/>
          </a:ln>
        </p:spPr>
        <p:txBody>
          <a:bodyPr lIns="0" tIns="10800" rIns="0" bIns="1080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1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rPr>
              <a:t>Dispositifs relais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8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rPr>
              <a:t>(Commission d’Admission- EN)</a:t>
            </a:r>
            <a:endParaRPr kumimoji="0" lang="fr-FR" altLang="fr-FR" sz="1900" b="0" i="0" u="none" strike="noStrike" kern="1200" cap="none" spc="0" normalizeH="0" baseline="0" noProof="0" dirty="0">
              <a:ln>
                <a:noFill/>
              </a:ln>
              <a:solidFill>
                <a:srgbClr val="244948"/>
              </a:solidFill>
              <a:effectLst/>
              <a:uLnTx/>
              <a:uFillTx/>
              <a:latin typeface="Calibri" panose="020F0502020204030204" pitchFamily="34" charset="0"/>
              <a:ea typeface="+mn-ea"/>
              <a:cs typeface="Arial" panose="020B0604020202020204" pitchFamily="34" charset="0"/>
            </a:endParaRPr>
          </a:p>
        </p:txBody>
      </p:sp>
      <p:sp>
        <p:nvSpPr>
          <p:cNvPr id="200725" name="Text Box 24"/>
          <p:cNvSpPr txBox="1">
            <a:spLocks noChangeArrowheads="1"/>
          </p:cNvSpPr>
          <p:nvPr/>
        </p:nvSpPr>
        <p:spPr bwMode="auto">
          <a:xfrm>
            <a:off x="3432176" y="404814"/>
            <a:ext cx="1960562" cy="5100637"/>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82800" rIns="18000" anchor="ctr"/>
          <a:lstStyle>
            <a:lvl1pPr marL="9906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1455738"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863725"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2271713"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6797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31369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35941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40513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45085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99060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2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endParaRPr>
          </a:p>
        </p:txBody>
      </p:sp>
      <p:sp>
        <p:nvSpPr>
          <p:cNvPr id="200726" name="Text Box 25"/>
          <p:cNvSpPr txBox="1">
            <a:spLocks noChangeArrowheads="1"/>
          </p:cNvSpPr>
          <p:nvPr/>
        </p:nvSpPr>
        <p:spPr bwMode="auto">
          <a:xfrm>
            <a:off x="3452813" y="2924175"/>
            <a:ext cx="914400" cy="1714500"/>
          </a:xfrm>
          <a:prstGeom prst="rect">
            <a:avLst/>
          </a:prstGeom>
          <a:solidFill>
            <a:srgbClr val="6D6D6D">
              <a:alpha val="50195"/>
            </a:srgbClr>
          </a:solidFill>
          <a:ln>
            <a:noFill/>
          </a:ln>
          <a:extLst>
            <a:ext uri="{91240B29-F687-4F45-9708-019B960494DF}">
              <a14:hiddenLine xmlns:a14="http://schemas.microsoft.com/office/drawing/2010/main" w="9525">
                <a:solidFill>
                  <a:schemeClr val="tx2"/>
                </a:solidFill>
                <a:miter lim="800000"/>
                <a:headEnd/>
                <a:tailEnd/>
              </a14:hiddenLine>
            </a:ext>
          </a:extLst>
        </p:spPr>
        <p:txBody>
          <a:bodyPr lIns="0" tIns="10800" rIns="0" bIns="1080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Scolarité « ordinaire » avec appui d’une Unité Localisée pour l’Inclusion Scolaire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(U.L.I.S.)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En école</a:t>
            </a:r>
          </a:p>
        </p:txBody>
      </p:sp>
      <p:sp>
        <p:nvSpPr>
          <p:cNvPr id="200727" name="Text Box 26"/>
          <p:cNvSpPr txBox="1">
            <a:spLocks noChangeArrowheads="1"/>
          </p:cNvSpPr>
          <p:nvPr/>
        </p:nvSpPr>
        <p:spPr bwMode="auto">
          <a:xfrm>
            <a:off x="3432175" y="1700213"/>
            <a:ext cx="914400" cy="1143000"/>
          </a:xfrm>
          <a:prstGeom prst="rect">
            <a:avLst/>
          </a:prstGeom>
          <a:solidFill>
            <a:srgbClr val="6D6D6D">
              <a:alpha val="50195"/>
            </a:srgbClr>
          </a:solidFill>
          <a:ln>
            <a:noFill/>
          </a:ln>
          <a:extLst>
            <a:ext uri="{91240B29-F687-4F45-9708-019B960494DF}">
              <a14:hiddenLine xmlns:a14="http://schemas.microsoft.com/office/drawing/2010/main" w="9525">
                <a:solidFill>
                  <a:schemeClr val="tx2"/>
                </a:solidFill>
                <a:miter lim="800000"/>
                <a:headEnd/>
                <a:tailEnd/>
              </a14:hiddenLine>
            </a:ext>
          </a:extLst>
        </p:spPr>
        <p:txBody>
          <a:bodyPr lIns="0" tIns="46800" rIns="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Scolarité avec appui ULIS en collège</a:t>
            </a:r>
          </a:p>
        </p:txBody>
      </p:sp>
      <p:grpSp>
        <p:nvGrpSpPr>
          <p:cNvPr id="3" name="Group 80"/>
          <p:cNvGrpSpPr>
            <a:grpSpLocks/>
          </p:cNvGrpSpPr>
          <p:nvPr/>
        </p:nvGrpSpPr>
        <p:grpSpPr bwMode="auto">
          <a:xfrm>
            <a:off x="2457450" y="404813"/>
            <a:ext cx="685800" cy="4291012"/>
            <a:chOff x="588" y="269"/>
            <a:chExt cx="432" cy="2703"/>
          </a:xfrm>
        </p:grpSpPr>
        <p:grpSp>
          <p:nvGrpSpPr>
            <p:cNvPr id="148514" name="Group 41"/>
            <p:cNvGrpSpPr>
              <a:grpSpLocks/>
            </p:cNvGrpSpPr>
            <p:nvPr/>
          </p:nvGrpSpPr>
          <p:grpSpPr bwMode="auto">
            <a:xfrm>
              <a:off x="588" y="269"/>
              <a:ext cx="432" cy="2703"/>
              <a:chOff x="588" y="255"/>
              <a:chExt cx="432" cy="2703"/>
            </a:xfrm>
          </p:grpSpPr>
          <p:grpSp>
            <p:nvGrpSpPr>
              <p:cNvPr id="148516" name="Group 35"/>
              <p:cNvGrpSpPr>
                <a:grpSpLocks/>
              </p:cNvGrpSpPr>
              <p:nvPr/>
            </p:nvGrpSpPr>
            <p:grpSpPr bwMode="auto">
              <a:xfrm>
                <a:off x="588" y="255"/>
                <a:ext cx="432" cy="2703"/>
                <a:chOff x="1254" y="6521"/>
                <a:chExt cx="1080" cy="6758"/>
              </a:xfrm>
            </p:grpSpPr>
            <p:sp>
              <p:nvSpPr>
                <p:cNvPr id="148518" name="Text Box 36"/>
                <p:cNvSpPr txBox="1">
                  <a:spLocks noChangeArrowheads="1"/>
                </p:cNvSpPr>
                <p:nvPr/>
              </p:nvSpPr>
              <p:spPr bwMode="auto">
                <a:xfrm>
                  <a:off x="1254" y="6521"/>
                  <a:ext cx="1080" cy="3780"/>
                </a:xfrm>
                <a:prstGeom prst="rect">
                  <a:avLst/>
                </a:prstGeom>
                <a:solidFill>
                  <a:schemeClr val="tx2">
                    <a:alpha val="70195"/>
                  </a:schemeClr>
                </a:solidFill>
                <a:ln w="9525">
                  <a:solidFill>
                    <a:schemeClr val="tx2"/>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148519" name="Text Box 37"/>
                <p:cNvSpPr txBox="1">
                  <a:spLocks noChangeArrowheads="1"/>
                </p:cNvSpPr>
                <p:nvPr/>
              </p:nvSpPr>
              <p:spPr bwMode="auto">
                <a:xfrm>
                  <a:off x="1254" y="10399"/>
                  <a:ext cx="1080" cy="2880"/>
                </a:xfrm>
                <a:prstGeom prst="rect">
                  <a:avLst/>
                </a:prstGeom>
                <a:solidFill>
                  <a:schemeClr val="tx2">
                    <a:alpha val="70195"/>
                  </a:schemeClr>
                </a:solidFill>
                <a:ln w="9525">
                  <a:solidFill>
                    <a:schemeClr val="tx2"/>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grpSp>
          <p:sp>
            <p:nvSpPr>
              <p:cNvPr id="148517" name="Rectangle 38"/>
              <p:cNvSpPr>
                <a:spLocks noChangeArrowheads="1"/>
              </p:cNvSpPr>
              <p:nvPr/>
            </p:nvSpPr>
            <p:spPr bwMode="auto">
              <a:xfrm rot="10800000">
                <a:off x="649" y="310"/>
                <a:ext cx="1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Instituts Thérapeutiques, Educatifs et Pédagogiques (ITEP)</a:t>
                </a:r>
                <a:endParaRPr kumimoji="0" lang="fr-FR" altLang="fr-FR" sz="19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grpSp>
        <p:sp>
          <p:nvSpPr>
            <p:cNvPr id="148515" name="Rectangle 40"/>
            <p:cNvSpPr>
              <a:spLocks noChangeArrowheads="1"/>
            </p:cNvSpPr>
            <p:nvPr/>
          </p:nvSpPr>
          <p:spPr bwMode="auto">
            <a:xfrm rot="10800000">
              <a:off x="793" y="813"/>
              <a:ext cx="144"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accueil des troubles du comportement</a:t>
              </a: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grpSp>
      <p:sp>
        <p:nvSpPr>
          <p:cNvPr id="74796" name="Text Box 44"/>
          <p:cNvSpPr txBox="1">
            <a:spLocks noChangeArrowheads="1"/>
          </p:cNvSpPr>
          <p:nvPr/>
        </p:nvSpPr>
        <p:spPr bwMode="auto">
          <a:xfrm>
            <a:off x="1703388" y="404813"/>
            <a:ext cx="685800" cy="2400300"/>
          </a:xfrm>
          <a:prstGeom prst="rect">
            <a:avLst/>
          </a:prstGeom>
          <a:solidFill>
            <a:schemeClr val="tx2">
              <a:alpha val="70195"/>
            </a:schemeClr>
          </a:solidFill>
          <a:ln w="9525">
            <a:solidFill>
              <a:schemeClr val="tx2"/>
            </a:solidFill>
            <a:miter lim="800000"/>
            <a:headEnd/>
            <a:tailEnd/>
          </a:ln>
        </p:spPr>
        <p:txBody>
          <a:bodyPr r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   IMPro</a:t>
            </a: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74797" name="Text Box 45"/>
          <p:cNvSpPr txBox="1">
            <a:spLocks noChangeArrowheads="1"/>
          </p:cNvSpPr>
          <p:nvPr/>
        </p:nvSpPr>
        <p:spPr bwMode="auto">
          <a:xfrm>
            <a:off x="1703388" y="2852738"/>
            <a:ext cx="685800" cy="1828800"/>
          </a:xfrm>
          <a:prstGeom prst="rect">
            <a:avLst/>
          </a:prstGeom>
          <a:solidFill>
            <a:schemeClr val="tx2">
              <a:alpha val="70195"/>
            </a:schemeClr>
          </a:solidFill>
          <a:ln w="9525">
            <a:solidFill>
              <a:schemeClr val="tx2"/>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   IMP</a:t>
            </a: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74798" name="Rectangle 46"/>
          <p:cNvSpPr>
            <a:spLocks noChangeArrowheads="1"/>
          </p:cNvSpPr>
          <p:nvPr/>
        </p:nvSpPr>
        <p:spPr bwMode="auto">
          <a:xfrm rot="10800000">
            <a:off x="1774825" y="476250"/>
            <a:ext cx="22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Instituts Médico-Educatifs (IME) : </a:t>
            </a:r>
            <a:r>
              <a:rPr kumimoji="0" lang="fr-FR" altLang="fr-FR" sz="8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accueil de la déficience intellectuelle</a:t>
            </a:r>
            <a:r>
              <a:rPr kumimoji="0" lang="fr-FR" altLang="fr-FR" sz="13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t>
            </a: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200738" name="AutoShape 47"/>
          <p:cNvSpPr>
            <a:spLocks noChangeArrowheads="1"/>
          </p:cNvSpPr>
          <p:nvPr/>
        </p:nvSpPr>
        <p:spPr bwMode="auto">
          <a:xfrm>
            <a:off x="1524000" y="4795839"/>
            <a:ext cx="1931988" cy="1728787"/>
          </a:xfrm>
          <a:prstGeom prst="wedgeRectCallout">
            <a:avLst>
              <a:gd name="adj1" fmla="val 44083"/>
              <a:gd name="adj2" fmla="val -61940"/>
            </a:avLst>
          </a:prstGeom>
          <a:solidFill>
            <a:schemeClr val="tx2"/>
          </a:solidFill>
          <a:ln w="9525">
            <a:solidFill>
              <a:schemeClr val="tx2"/>
            </a:solidFill>
            <a:miter lim="800000"/>
            <a:headEnd/>
            <a:tailEnd/>
          </a:ln>
        </p:spPr>
        <p:txBody>
          <a:bodyPr lIns="18000" tIns="10800" rIns="18000" bIns="1080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fr-FR" altLang="fr-FR" sz="1100" b="0"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La MDPH établit un plan de compensation pour compenser les conséquences du handicap. Le projet personnalisé de scolarisation (PPS) en fait partie : y sont précisés les besoins spécifiques de l’élève : aides techniques, aide humaine, orientation vers un lieu de scolarité plus adapté…</a:t>
            </a:r>
            <a:endParaRPr kumimoji="0" lang="fr-FR" altLang="fr-FR" sz="19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74801" name="Text Box 49"/>
          <p:cNvSpPr txBox="1">
            <a:spLocks noChangeArrowheads="1"/>
          </p:cNvSpPr>
          <p:nvPr/>
        </p:nvSpPr>
        <p:spPr bwMode="auto">
          <a:xfrm>
            <a:off x="1703388" y="115888"/>
            <a:ext cx="1447800" cy="227012"/>
          </a:xfrm>
          <a:prstGeom prst="rect">
            <a:avLst/>
          </a:prstGeom>
          <a:solidFill>
            <a:srgbClr val="003332"/>
          </a:solidFill>
          <a:ln w="9525">
            <a:solidFill>
              <a:srgbClr val="1A3635"/>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3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MEDICO-SOCIAL</a:t>
            </a:r>
            <a:endParaRPr kumimoji="0" lang="fr-FR" altLang="fr-FR" sz="19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00741" name="Text Box 51"/>
          <p:cNvSpPr txBox="1">
            <a:spLocks noChangeArrowheads="1"/>
          </p:cNvSpPr>
          <p:nvPr/>
        </p:nvSpPr>
        <p:spPr bwMode="auto">
          <a:xfrm>
            <a:off x="3452813" y="414338"/>
            <a:ext cx="914400" cy="1143000"/>
          </a:xfrm>
          <a:prstGeom prst="rect">
            <a:avLst/>
          </a:prstGeom>
          <a:solidFill>
            <a:srgbClr val="6D6D6D">
              <a:alpha val="50195"/>
            </a:srgbClr>
          </a:solidFill>
          <a:ln>
            <a:noFill/>
          </a:ln>
          <a:extLst>
            <a:ext uri="{91240B29-F687-4F45-9708-019B960494DF}">
              <a14:hiddenLine xmlns:a14="http://schemas.microsoft.com/office/drawing/2010/main" w="9525">
                <a:solidFill>
                  <a:schemeClr val="tx2"/>
                </a:solidFill>
                <a:miter lim="800000"/>
                <a:headEnd/>
                <a:tailEnd/>
              </a14:hiddenLine>
            </a:ext>
          </a:extLst>
        </p:spPr>
        <p:txBody>
          <a:bodyPr lIns="0" tIns="46800" rIns="0"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Scolarité avec appui ULIS en lycée</a:t>
            </a:r>
          </a:p>
        </p:txBody>
      </p:sp>
      <p:grpSp>
        <p:nvGrpSpPr>
          <p:cNvPr id="6" name="Group 79"/>
          <p:cNvGrpSpPr>
            <a:grpSpLocks/>
          </p:cNvGrpSpPr>
          <p:nvPr/>
        </p:nvGrpSpPr>
        <p:grpSpPr bwMode="auto">
          <a:xfrm>
            <a:off x="2135188" y="1773238"/>
            <a:ext cx="1439862" cy="2735262"/>
            <a:chOff x="385" y="1117"/>
            <a:chExt cx="907" cy="1723"/>
          </a:xfrm>
        </p:grpSpPr>
        <p:sp>
          <p:nvSpPr>
            <p:cNvPr id="148510" name="Rectangle 61"/>
            <p:cNvSpPr>
              <a:spLocks noChangeArrowheads="1"/>
            </p:cNvSpPr>
            <p:nvPr/>
          </p:nvSpPr>
          <p:spPr bwMode="auto">
            <a:xfrm>
              <a:off x="1088" y="1117"/>
              <a:ext cx="90" cy="1587"/>
            </a:xfrm>
            <a:prstGeom prst="rect">
              <a:avLst/>
            </a:prstGeom>
            <a:solidFill>
              <a:schemeClr val="accent1">
                <a:lumMod val="50000"/>
              </a:schemeClr>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grpSp>
          <p:nvGrpSpPr>
            <p:cNvPr id="148511" name="Group 78"/>
            <p:cNvGrpSpPr>
              <a:grpSpLocks/>
            </p:cNvGrpSpPr>
            <p:nvPr/>
          </p:nvGrpSpPr>
          <p:grpSpPr bwMode="auto">
            <a:xfrm>
              <a:off x="385" y="1298"/>
              <a:ext cx="907" cy="1542"/>
              <a:chOff x="385" y="1298"/>
              <a:chExt cx="907" cy="1542"/>
            </a:xfrm>
          </p:grpSpPr>
          <p:sp>
            <p:nvSpPr>
              <p:cNvPr id="148512" name="AutoShape 52"/>
              <p:cNvSpPr>
                <a:spLocks noChangeArrowheads="1"/>
              </p:cNvSpPr>
              <p:nvPr/>
            </p:nvSpPr>
            <p:spPr bwMode="auto">
              <a:xfrm>
                <a:off x="385" y="2750"/>
                <a:ext cx="907" cy="90"/>
              </a:xfrm>
              <a:prstGeom prst="curvedUpArrow">
                <a:avLst>
                  <a:gd name="adj1" fmla="val 201556"/>
                  <a:gd name="adj2" fmla="val 403111"/>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9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513" name="Rectangle 60"/>
              <p:cNvSpPr>
                <a:spLocks noChangeArrowheads="1"/>
              </p:cNvSpPr>
              <p:nvPr/>
            </p:nvSpPr>
            <p:spPr bwMode="auto">
              <a:xfrm rot="10800000">
                <a:off x="1066" y="1298"/>
                <a:ext cx="45"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Unités d’enseignement (UE)</a:t>
                </a:r>
              </a:p>
            </p:txBody>
          </p:sp>
        </p:grpSp>
      </p:grpSp>
      <p:sp>
        <p:nvSpPr>
          <p:cNvPr id="4" name="Rectangle 3"/>
          <p:cNvSpPr/>
          <p:nvPr/>
        </p:nvSpPr>
        <p:spPr>
          <a:xfrm>
            <a:off x="4402667" y="744583"/>
            <a:ext cx="951972" cy="4663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srgbClr val="1A3635"/>
                </a:solidFill>
                <a:effectLst/>
                <a:uLnTx/>
                <a:uFillTx/>
                <a:latin typeface="Calibri" panose="020F0502020204030204" pitchFamily="34" charset="0"/>
                <a:ea typeface="+mn-ea"/>
                <a:cs typeface="+mn-cs"/>
              </a:rPr>
              <a:t>Scolarité « ordinaire » avec, si besoins particuliers : appuis techniques (matériel adapté, ordinateur…),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srgbClr val="1A3635"/>
                </a:solidFill>
                <a:effectLst/>
                <a:uLnTx/>
                <a:uFillTx/>
                <a:latin typeface="Calibri" panose="020F0502020204030204" pitchFamily="34" charset="0"/>
                <a:ea typeface="+mn-ea"/>
                <a:cs typeface="+mn-cs"/>
              </a:rPr>
              <a:t>Service Educatif de Soins Spécialisés A Domicile (SESSAD), </a:t>
            </a:r>
            <a:r>
              <a:rPr kumimoji="0" lang="fr-FR" altLang="fr-FR" sz="12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mn-cs"/>
              </a:rPr>
              <a:t>Accompagnant des Elèves en Situation de Handicap (AESH),</a:t>
            </a:r>
            <a:r>
              <a:rPr kumimoji="0" lang="fr-FR" altLang="fr-FR"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 </a:t>
            </a:r>
            <a:r>
              <a:rPr kumimoji="0" lang="fr-FR" altLang="fr-FR" sz="1200" b="0" i="0" u="none" strike="noStrike" kern="1200" cap="none" spc="0" normalizeH="0" baseline="0" noProof="0" dirty="0">
                <a:ln>
                  <a:noFill/>
                </a:ln>
                <a:solidFill>
                  <a:srgbClr val="1A3635"/>
                </a:solidFill>
                <a:effectLst/>
                <a:uLnTx/>
                <a:uFillTx/>
                <a:latin typeface="Calibri" panose="020F0502020204030204" pitchFamily="34" charset="0"/>
                <a:ea typeface="+mn-ea"/>
                <a:cs typeface="+mn-cs"/>
              </a:rPr>
              <a:t>temps partagé</a:t>
            </a:r>
          </a:p>
        </p:txBody>
      </p:sp>
      <p:sp>
        <p:nvSpPr>
          <p:cNvPr id="200724" name="Text Box 23"/>
          <p:cNvSpPr txBox="1">
            <a:spLocks noChangeArrowheads="1"/>
          </p:cNvSpPr>
          <p:nvPr/>
        </p:nvSpPr>
        <p:spPr bwMode="auto">
          <a:xfrm>
            <a:off x="7259803" y="549275"/>
            <a:ext cx="1080253" cy="5029200"/>
          </a:xfrm>
          <a:prstGeom prst="rect">
            <a:avLst/>
          </a:prstGeom>
          <a:solidFill>
            <a:schemeClr val="bg2">
              <a:lumMod val="90000"/>
            </a:schemeClr>
          </a:solidFill>
          <a:ln>
            <a:noFill/>
          </a:ln>
          <a:extLst/>
        </p:spPr>
        <p:txBody>
          <a:bodyPr lIns="0" tIns="0" rIns="0" bIns="0" anchor="t" anchorCtr="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 En cas de difficultés</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 </a:t>
            </a: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Aides à l’interne</a:t>
            </a:r>
            <a:r>
              <a:rPr kumimoji="0" lang="fr-FR" altLang="fr-FR" sz="900" b="1"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 </a:t>
            </a: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 Pour </a:t>
            </a:r>
            <a:r>
              <a:rPr kumimoji="0" lang="fr-FR" altLang="fr-FR" sz="900" b="1"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le 2</a:t>
            </a:r>
            <a:r>
              <a:rPr kumimoji="0" lang="fr-FR" altLang="fr-FR" sz="900" b="1" i="0" u="none" strike="noStrike" kern="1200" cap="none" spc="0" normalizeH="0" baseline="30000" noProof="0" dirty="0">
                <a:ln>
                  <a:noFill/>
                </a:ln>
                <a:solidFill>
                  <a:srgbClr val="1A3635"/>
                </a:solidFill>
                <a:effectLst/>
                <a:uLnTx/>
                <a:uFillTx/>
                <a:latin typeface="Calibri" panose="020F0502020204030204" pitchFamily="34" charset="0"/>
                <a:ea typeface="+mn-ea"/>
                <a:cs typeface="Arial" panose="020B0604020202020204" pitchFamily="34" charset="0"/>
              </a:rPr>
              <a:t>nd</a:t>
            </a:r>
            <a:r>
              <a:rPr kumimoji="0" lang="fr-FR" altLang="fr-FR" sz="900" b="1"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 degré :</a:t>
            </a:r>
            <a:r>
              <a:rPr kumimoji="0" lang="fr-FR" altLang="fr-FR" sz="9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 appui de l’équipe en interne (Assistante Sociale, Médecin Scolaire, Psychologue EDO</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 Pour le 1</a:t>
            </a:r>
            <a:r>
              <a:rPr kumimoji="0" lang="fr-FR" altLang="fr-FR" sz="900" b="1" i="0" u="none" strike="noStrike" kern="1200" cap="none" spc="0" normalizeH="0" baseline="30000" noProof="0" dirty="0" smtClean="0">
                <a:ln>
                  <a:noFill/>
                </a:ln>
                <a:solidFill>
                  <a:srgbClr val="1A3635"/>
                </a:solidFill>
                <a:effectLst/>
                <a:uLnTx/>
                <a:uFillTx/>
                <a:latin typeface="Calibri" panose="020F0502020204030204" pitchFamily="34" charset="0"/>
                <a:ea typeface="+mn-ea"/>
                <a:cs typeface="Arial" panose="020B0604020202020204" pitchFamily="34" charset="0"/>
              </a:rPr>
              <a:t>er</a:t>
            </a:r>
            <a:r>
              <a:rPr kumimoji="0" lang="fr-FR" altLang="fr-FR" sz="900" b="1"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 degré : </a:t>
            </a:r>
            <a:r>
              <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appui </a:t>
            </a:r>
            <a:r>
              <a:rPr kumimoji="0" lang="fr-FR" altLang="fr-FR" sz="9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du Réseau d’Aides Spécialisées aux Enfants en Difficulté (RASED)  : psychologue </a:t>
            </a:r>
            <a:r>
              <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EDA, </a:t>
            </a:r>
            <a:r>
              <a:rPr kumimoji="0" lang="fr-FR" altLang="fr-FR" sz="9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enseignants spécialisés </a:t>
            </a:r>
            <a:r>
              <a:rPr kumimoji="0" lang="fr-FR" altLang="fr-FR" sz="900" b="0" i="0" u="none" strike="noStrike" kern="1200" cap="none" spc="0" normalizeH="0" baseline="0" noProof="0" dirty="0" smtClean="0">
                <a:ln>
                  <a:noFill/>
                </a:ln>
                <a:solidFill>
                  <a:srgbClr val="1A3635"/>
                </a:solidFill>
                <a:effectLst/>
                <a:uLnTx/>
                <a:uFillTx/>
                <a:latin typeface="Calibri" panose="020F0502020204030204" pitchFamily="34" charset="0"/>
                <a:ea typeface="+mn-ea"/>
                <a:cs typeface="Arial" panose="020B0604020202020204" pitchFamily="34" charset="0"/>
              </a:rPr>
              <a:t>(ADP et ADR) </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fr-FR" altLang="fr-FR" sz="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fr-FR" altLang="fr-FR" sz="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fr-FR" altLang="fr-FR" sz="900" b="1"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Aides extérieures : </a:t>
            </a:r>
            <a:r>
              <a:rPr kumimoji="0" lang="fr-FR" altLang="fr-FR" sz="9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Centre Médico-Psycho-Pédagogique (CMPP) ou pour des difficultés plus importantes, les services de </a:t>
            </a:r>
            <a:r>
              <a:rPr kumimoji="0" lang="fr-FR" altLang="fr-FR" sz="900" b="0" i="0" u="none" strike="noStrike" kern="1200" cap="none" spc="0" normalizeH="0" baseline="0" noProof="0" dirty="0" err="1">
                <a:ln>
                  <a:noFill/>
                </a:ln>
                <a:solidFill>
                  <a:srgbClr val="1A3635"/>
                </a:solidFill>
                <a:effectLst/>
                <a:uLnTx/>
                <a:uFillTx/>
                <a:latin typeface="Calibri" panose="020F0502020204030204" pitchFamily="34" charset="0"/>
                <a:ea typeface="+mn-ea"/>
                <a:cs typeface="Arial" panose="020B0604020202020204" pitchFamily="34" charset="0"/>
              </a:rPr>
              <a:t>pédo-psychiatrie</a:t>
            </a:r>
            <a:r>
              <a:rPr kumimoji="0" lang="fr-FR" altLang="fr-FR" sz="900" b="0" i="0" u="none" strike="noStrike" kern="1200" cap="none" spc="0" normalizeH="0" baseline="0" noProof="0" dirty="0">
                <a:ln>
                  <a:noFill/>
                </a:ln>
                <a:solidFill>
                  <a:srgbClr val="1A3635"/>
                </a:solidFill>
                <a:effectLst/>
                <a:uLnTx/>
                <a:uFillTx/>
                <a:latin typeface="Calibri" panose="020F0502020204030204" pitchFamily="34" charset="0"/>
                <a:ea typeface="+mn-ea"/>
                <a:cs typeface="Arial" panose="020B0604020202020204" pitchFamily="34" charset="0"/>
              </a:rPr>
              <a:t> ou de psychiatrie de l’adolescent du secteur sanitaire (CMP, hôpitaux de jour)</a:t>
            </a:r>
          </a:p>
        </p:txBody>
      </p:sp>
      <p:sp>
        <p:nvSpPr>
          <p:cNvPr id="5" name="Espace réservé du pied de page 4"/>
          <p:cNvSpPr>
            <a:spLocks noGrp="1"/>
          </p:cNvSpPr>
          <p:nvPr>
            <p:ph type="ftr" sz="quarter" idx="11"/>
          </p:nvPr>
        </p:nvSpPr>
        <p:spPr>
          <a:xfrm>
            <a:off x="4116977" y="65133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SDEI - Pôle ASH17</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ZoneTexte 8"/>
          <p:cNvSpPr txBox="1"/>
          <p:nvPr/>
        </p:nvSpPr>
        <p:spPr>
          <a:xfrm>
            <a:off x="8197312" y="5316688"/>
            <a:ext cx="1270243" cy="230832"/>
          </a:xfrm>
          <a:prstGeom prst="rect">
            <a:avLst/>
          </a:prstGeom>
          <a:solidFill>
            <a:schemeClr val="accen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white"/>
                </a:solidFill>
                <a:effectLst/>
                <a:uLnTx/>
                <a:uFillTx/>
                <a:latin typeface="Calibri" panose="020F0502020204030204"/>
                <a:ea typeface="+mn-ea"/>
                <a:cs typeface="+mn-cs"/>
              </a:rPr>
              <a:t>UE du secteur sanitaire</a:t>
            </a:r>
            <a:endPar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 ronde 9"/>
          <p:cNvSpPr/>
          <p:nvPr/>
        </p:nvSpPr>
        <p:spPr>
          <a:xfrm>
            <a:off x="5234768" y="5018102"/>
            <a:ext cx="798526" cy="228572"/>
          </a:xfrm>
          <a:prstGeom prst="wedgeEllipseCallout">
            <a:avLst>
              <a:gd name="adj1" fmla="val 37916"/>
              <a:gd name="adj2" fmla="val 659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black"/>
                </a:solidFill>
                <a:effectLst/>
                <a:uLnTx/>
                <a:uFillTx/>
                <a:latin typeface="Calibri" panose="020F0502020204030204"/>
                <a:ea typeface="+mn-ea"/>
                <a:cs typeface="+mn-cs"/>
              </a:rPr>
              <a:t>UEMA</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Bulle ronde 47"/>
          <p:cNvSpPr/>
          <p:nvPr/>
        </p:nvSpPr>
        <p:spPr>
          <a:xfrm>
            <a:off x="5448300" y="3339547"/>
            <a:ext cx="584994" cy="194213"/>
          </a:xfrm>
          <a:prstGeom prst="wedgeEllipseCallout">
            <a:avLst>
              <a:gd name="adj1" fmla="val 37916"/>
              <a:gd name="adj2" fmla="val 659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black"/>
                </a:solidFill>
                <a:effectLst/>
                <a:uLnTx/>
                <a:uFillTx/>
                <a:latin typeface="Calibri" panose="020F0502020204030204"/>
                <a:ea typeface="+mn-ea"/>
                <a:cs typeface="+mn-cs"/>
              </a:rPr>
              <a:t>DAR</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Légende encadrée 1 12"/>
          <p:cNvSpPr/>
          <p:nvPr/>
        </p:nvSpPr>
        <p:spPr>
          <a:xfrm>
            <a:off x="6888073" y="1391155"/>
            <a:ext cx="357859" cy="132328"/>
          </a:xfrm>
          <a:prstGeom prst="borderCallout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smtClean="0">
                <a:ln>
                  <a:noFill/>
                </a:ln>
                <a:solidFill>
                  <a:prstClr val="white"/>
                </a:solidFill>
                <a:effectLst/>
                <a:uLnTx/>
                <a:uFillTx/>
                <a:latin typeface="Calibri" panose="020F0502020204030204"/>
                <a:ea typeface="+mn-ea"/>
                <a:cs typeface="+mn-cs"/>
              </a:rPr>
              <a:t>UEE</a:t>
            </a:r>
            <a:endParaRPr kumimoji="0" lang="fr-FR"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Légende encadrée 1 50"/>
          <p:cNvSpPr/>
          <p:nvPr/>
        </p:nvSpPr>
        <p:spPr>
          <a:xfrm>
            <a:off x="6897016" y="3928498"/>
            <a:ext cx="357859" cy="132328"/>
          </a:xfrm>
          <a:prstGeom prst="borderCallout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smtClean="0">
                <a:ln>
                  <a:noFill/>
                </a:ln>
                <a:solidFill>
                  <a:prstClr val="white"/>
                </a:solidFill>
                <a:effectLst/>
                <a:uLnTx/>
                <a:uFillTx/>
                <a:latin typeface="Calibri" panose="020F0502020204030204"/>
                <a:ea typeface="+mn-ea"/>
                <a:cs typeface="+mn-cs"/>
              </a:rPr>
              <a:t>UEE</a:t>
            </a:r>
            <a:endParaRPr kumimoji="0" lang="fr-FR"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Légende encadrée 1 51"/>
          <p:cNvSpPr/>
          <p:nvPr/>
        </p:nvSpPr>
        <p:spPr>
          <a:xfrm>
            <a:off x="6877693" y="1889637"/>
            <a:ext cx="357859" cy="132328"/>
          </a:xfrm>
          <a:prstGeom prst="borderCallout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smtClean="0">
                <a:ln>
                  <a:noFill/>
                </a:ln>
                <a:solidFill>
                  <a:prstClr val="white"/>
                </a:solidFill>
                <a:effectLst/>
                <a:uLnTx/>
                <a:uFillTx/>
                <a:latin typeface="Calibri" panose="020F0502020204030204"/>
                <a:ea typeface="+mn-ea"/>
                <a:cs typeface="+mn-cs"/>
              </a:rPr>
              <a:t>UEE</a:t>
            </a:r>
            <a:endParaRPr kumimoji="0" lang="fr-FR"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7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7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7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07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7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07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07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07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07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07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07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07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07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47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79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47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80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0" grpId="0" animBg="1"/>
      <p:bldP spid="74761" grpId="0" animBg="1"/>
      <p:bldP spid="74762" grpId="0" animBg="1"/>
      <p:bldP spid="74763" grpId="0" animBg="1"/>
      <p:bldP spid="74766" grpId="0" animBg="1"/>
      <p:bldP spid="74767" grpId="0" animBg="1"/>
      <p:bldP spid="74768" grpId="0" animBg="1"/>
      <p:bldP spid="74769" grpId="0" animBg="1"/>
      <p:bldP spid="148492" grpId="0" animBg="1"/>
      <p:bldP spid="200720" grpId="0" animBg="1"/>
      <p:bldP spid="200721" grpId="0" animBg="1"/>
      <p:bldP spid="200722" grpId="0" animBg="1"/>
      <p:bldP spid="200723" grpId="0" animBg="1"/>
      <p:bldP spid="200725" grpId="0" animBg="1"/>
      <p:bldP spid="200726" grpId="0" animBg="1"/>
      <p:bldP spid="200727" grpId="0" animBg="1"/>
      <p:bldP spid="74796" grpId="0" animBg="1"/>
      <p:bldP spid="74797" grpId="0" animBg="1"/>
      <p:bldP spid="74798" grpId="0"/>
      <p:bldP spid="200738" grpId="0" animBg="1"/>
      <p:bldP spid="74801" grpId="0" animBg="1"/>
      <p:bldP spid="200741" grpId="0" animBg="1"/>
      <p:bldP spid="4" grpId="0" animBg="1"/>
      <p:bldP spid="200724" grpId="0" animBg="1"/>
      <p:bldP spid="9" grpId="0" animBg="1"/>
      <p:bldP spid="10" grpId="0" animBg="1"/>
      <p:bldP spid="48" grpId="0" animBg="1"/>
      <p:bldP spid="13" grpId="0" animBg="1"/>
      <p:bldP spid="5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27743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1"/>
            <a:ext cx="10296000" cy="805771"/>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Table ronde sur le</a:t>
            </a:r>
            <a:r>
              <a:rPr kumimoji="0" lang="fr-FR" altLang="fr-FR" sz="4000" b="1" i="0" u="none" strike="noStrike" cap="none" normalizeH="0" dirty="0" smtClean="0">
                <a:ln>
                  <a:noFill/>
                </a:ln>
                <a:solidFill>
                  <a:srgbClr val="FFFFFF"/>
                </a:solidFill>
                <a:effectLst/>
                <a:latin typeface="Arial" panose="020B0604020202020204" pitchFamily="34" charset="0"/>
              </a:rPr>
              <a:t> diagnostic</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907782" y="1481002"/>
            <a:ext cx="11181347" cy="1815882"/>
          </a:xfrm>
          <a:prstGeom prst="rect">
            <a:avLst/>
          </a:prstGeom>
          <a:noFill/>
        </p:spPr>
        <p:txBody>
          <a:bodyPr wrap="square" rtlCol="0">
            <a:spAutoFit/>
          </a:bodyPr>
          <a:lstStyle/>
          <a:p>
            <a:pPr marL="3851275" indent="-3851275"/>
            <a:r>
              <a:rPr lang="fr-FR" sz="2800" dirty="0" smtClean="0">
                <a:solidFill>
                  <a:srgbClr val="5CB5BC"/>
                </a:solidFill>
                <a:latin typeface="Arial" panose="020B0604020202020204" pitchFamily="34" charset="0"/>
                <a:cs typeface="Arial" panose="020B0604020202020204" pitchFamily="34" charset="0"/>
              </a:rPr>
              <a:t>Laurent DRAPIE, Chef de service PCPE-PCO-ADEI</a:t>
            </a:r>
          </a:p>
          <a:p>
            <a:pPr marL="3851275" indent="-3851275"/>
            <a:r>
              <a:rPr lang="fr-FR" sz="2800" dirty="0" smtClean="0">
                <a:solidFill>
                  <a:srgbClr val="5CB5BC"/>
                </a:solidFill>
                <a:latin typeface="Arial" panose="020B0604020202020204" pitchFamily="34" charset="0"/>
                <a:cs typeface="Arial" panose="020B0604020202020204" pitchFamily="34" charset="0"/>
              </a:rPr>
              <a:t>Docteur SIROUET, Médecin spécialiste CMPP Départemental ADEI</a:t>
            </a:r>
          </a:p>
          <a:p>
            <a:pPr marL="3851275" indent="-3851275"/>
            <a:r>
              <a:rPr lang="fr-FR" sz="2800" dirty="0" smtClean="0">
                <a:solidFill>
                  <a:srgbClr val="5CB5BC"/>
                </a:solidFill>
                <a:latin typeface="Arial" panose="020B0604020202020204" pitchFamily="34" charset="0"/>
                <a:cs typeface="Arial" panose="020B0604020202020204" pitchFamily="34" charset="0"/>
              </a:rPr>
              <a:t>Docteur EDDERKAOUI, Médecin Chef du pôle pédopsychiatrique</a:t>
            </a:r>
            <a:endParaRPr lang="fr-FR" sz="2800" dirty="0">
              <a:solidFill>
                <a:srgbClr val="5CB5BC"/>
              </a:solidFill>
              <a:latin typeface="Arial" panose="020B0604020202020204" pitchFamily="34" charset="0"/>
              <a:cs typeface="Arial" panose="020B0604020202020204" pitchFamily="34" charset="0"/>
            </a:endParaRPr>
          </a:p>
          <a:p>
            <a:pPr marL="3851275" indent="92075"/>
            <a:r>
              <a:rPr lang="fr-FR" sz="2800" dirty="0" smtClean="0">
                <a:solidFill>
                  <a:srgbClr val="5CB5BC"/>
                </a:solidFill>
                <a:latin typeface="Arial" panose="020B0604020202020204" pitchFamily="34" charset="0"/>
                <a:cs typeface="Arial" panose="020B0604020202020204" pitchFamily="34" charset="0"/>
              </a:rPr>
              <a:t>Centre Hospitalier de Jonzac</a:t>
            </a:r>
          </a:p>
        </p:txBody>
      </p:sp>
      <p:pic>
        <p:nvPicPr>
          <p:cNvPr id="6146" name="Picture 2" descr="Postes paramédicaux | Centre hospitalier Jonz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126" y="3575440"/>
            <a:ext cx="2149396" cy="159351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653" y="4449314"/>
            <a:ext cx="2482492" cy="719644"/>
          </a:xfrm>
          <a:prstGeom prst="rect">
            <a:avLst/>
          </a:prstGeom>
        </p:spPr>
      </p:pic>
    </p:spTree>
    <p:extLst>
      <p:ext uri="{BB962C8B-B14F-4D97-AF65-F5344CB8AC3E}">
        <p14:creationId xmlns:p14="http://schemas.microsoft.com/office/powerpoint/2010/main" val="374221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anim calcmode="lin" valueType="num">
                                      <p:cBhvr>
                                        <p:cTn id="23" dur="1000" fill="hold"/>
                                        <p:tgtEl>
                                          <p:spTgt spid="6146"/>
                                        </p:tgtEl>
                                        <p:attrNameLst>
                                          <p:attrName>ppt_x</p:attrName>
                                        </p:attrNameLst>
                                      </p:cBhvr>
                                      <p:tavLst>
                                        <p:tav tm="0">
                                          <p:val>
                                            <p:strVal val="#ppt_x"/>
                                          </p:val>
                                        </p:tav>
                                        <p:tav tm="100000">
                                          <p:val>
                                            <p:strVal val="#ppt_x"/>
                                          </p:val>
                                        </p:tav>
                                      </p:tavLst>
                                    </p:anim>
                                    <p:anim calcmode="lin" valueType="num">
                                      <p:cBhvr>
                                        <p:cTn id="24" dur="1000" fill="hold"/>
                                        <p:tgtEl>
                                          <p:spTgt spid="61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2638924" y="406065"/>
            <a:ext cx="6673518" cy="5005142"/>
          </a:xfrm>
          <a:prstGeom prst="rect">
            <a:avLst/>
          </a:prstGeom>
        </p:spPr>
      </p:pic>
    </p:spTree>
    <p:extLst>
      <p:ext uri="{BB962C8B-B14F-4D97-AF65-F5344CB8AC3E}">
        <p14:creationId xmlns:p14="http://schemas.microsoft.com/office/powerpoint/2010/main" val="16081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4" name="Espace réservé du contenu 2"/>
          <p:cNvSpPr>
            <a:spLocks noGrp="1"/>
          </p:cNvSpPr>
          <p:nvPr/>
        </p:nvSpPr>
        <p:spPr bwMode="auto">
          <a:xfrm>
            <a:off x="1815098" y="1066549"/>
            <a:ext cx="8424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ts val="1000"/>
              </a:spcBef>
              <a:buFontTx/>
              <a:buNone/>
            </a:pPr>
            <a:endParaRPr lang="fr-FR" altLang="fr-FR" sz="2000">
              <a:solidFill>
                <a:srgbClr val="0083CA"/>
              </a:solidFill>
              <a:sym typeface="Wingdings" panose="05000000000000000000" pitchFamily="2" charset="2"/>
            </a:endParaRPr>
          </a:p>
        </p:txBody>
      </p:sp>
      <p:sp>
        <p:nvSpPr>
          <p:cNvPr id="5" name="Espace réservé du contenu 2"/>
          <p:cNvSpPr>
            <a:spLocks noGrp="1"/>
          </p:cNvSpPr>
          <p:nvPr/>
        </p:nvSpPr>
        <p:spPr bwMode="auto">
          <a:xfrm>
            <a:off x="1899236" y="1066549"/>
            <a:ext cx="8424862"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ts val="1000"/>
              </a:spcBef>
              <a:buFontTx/>
              <a:buNone/>
            </a:pPr>
            <a:endParaRPr lang="fr-FR" altLang="fr-FR" sz="2000">
              <a:solidFill>
                <a:srgbClr val="0083CA"/>
              </a:solidFill>
              <a:sym typeface="Wingdings" panose="05000000000000000000" pitchFamily="2" charset="2"/>
            </a:endParaRPr>
          </a:p>
        </p:txBody>
      </p:sp>
      <p:pic>
        <p:nvPicPr>
          <p:cNvPr id="2" name="Image 1"/>
          <p:cNvPicPr>
            <a:picLocks noChangeAspect="1"/>
          </p:cNvPicPr>
          <p:nvPr/>
        </p:nvPicPr>
        <p:blipFill>
          <a:blip r:embed="rId3"/>
          <a:stretch>
            <a:fillRect/>
          </a:stretch>
        </p:blipFill>
        <p:spPr>
          <a:xfrm>
            <a:off x="2798653" y="330788"/>
            <a:ext cx="6719999" cy="5040000"/>
          </a:xfrm>
          <a:prstGeom prst="rect">
            <a:avLst/>
          </a:prstGeom>
        </p:spPr>
      </p:pic>
    </p:spTree>
    <p:extLst>
      <p:ext uri="{BB962C8B-B14F-4D97-AF65-F5344CB8AC3E}">
        <p14:creationId xmlns:p14="http://schemas.microsoft.com/office/powerpoint/2010/main" val="22835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2"/>
            <a:ext cx="10296000" cy="77542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Ouverture de la journée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983357" y="1304611"/>
            <a:ext cx="10296000" cy="2677656"/>
          </a:xfrm>
          <a:prstGeom prst="rect">
            <a:avLst/>
          </a:prstGeom>
          <a:noFill/>
        </p:spPr>
        <p:txBody>
          <a:bodyPr wrap="square" rtlCol="0">
            <a:spAutoFit/>
          </a:bodyPr>
          <a:lstStyle/>
          <a:p>
            <a:pPr marL="3138488" indent="-3138488"/>
            <a:r>
              <a:rPr lang="fr-FR" sz="2800" dirty="0" smtClean="0">
                <a:solidFill>
                  <a:srgbClr val="5CB5BC"/>
                </a:solidFill>
                <a:latin typeface="Arial" panose="020B0604020202020204" pitchFamily="34" charset="0"/>
                <a:cs typeface="Arial" panose="020B0604020202020204" pitchFamily="34" charset="0"/>
              </a:rPr>
              <a:t>Annick BAILLOU,    Inspectrice d’Académie, Directrice académique des services de l’Education Nationale de Charente-Maritime</a:t>
            </a:r>
          </a:p>
          <a:p>
            <a:pPr marL="3140075" indent="-3140075"/>
            <a:r>
              <a:rPr lang="fr-FR" sz="2800" dirty="0" smtClean="0">
                <a:solidFill>
                  <a:srgbClr val="5CB5BC"/>
                </a:solidFill>
                <a:latin typeface="Arial" panose="020B0604020202020204" pitchFamily="34" charset="0"/>
                <a:cs typeface="Arial" panose="020B0604020202020204" pitchFamily="34" charset="0"/>
              </a:rPr>
              <a:t>Laurent FLAMENT, Directeur de la Délégation Départementale  de Charente-Maritime, Agence Régionale de Santé (ARS) ou son représentant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269" y="3994303"/>
            <a:ext cx="1282690" cy="1440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980" y="4272522"/>
            <a:ext cx="2411163" cy="1080000"/>
          </a:xfrm>
          <a:prstGeom prst="rect">
            <a:avLst/>
          </a:prstGeom>
        </p:spPr>
      </p:pic>
    </p:spTree>
    <p:extLst>
      <p:ext uri="{BB962C8B-B14F-4D97-AF65-F5344CB8AC3E}">
        <p14:creationId xmlns:p14="http://schemas.microsoft.com/office/powerpoint/2010/main" val="36306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5342"/>
          <a:stretch/>
        </p:blipFill>
        <p:spPr>
          <a:xfrm>
            <a:off x="2041039" y="0"/>
            <a:ext cx="7606329" cy="5400000"/>
          </a:xfrm>
          <a:prstGeom prst="rect">
            <a:avLst/>
          </a:prstGeom>
        </p:spPr>
      </p:pic>
    </p:spTree>
    <p:extLst>
      <p:ext uri="{BB962C8B-B14F-4D97-AF65-F5344CB8AC3E}">
        <p14:creationId xmlns:p14="http://schemas.microsoft.com/office/powerpoint/2010/main" val="128762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558653" y="0"/>
            <a:ext cx="7199999" cy="5400000"/>
          </a:xfrm>
          <a:prstGeom prst="rect">
            <a:avLst/>
          </a:prstGeom>
        </p:spPr>
      </p:pic>
    </p:spTree>
    <p:extLst>
      <p:ext uri="{BB962C8B-B14F-4D97-AF65-F5344CB8AC3E}">
        <p14:creationId xmlns:p14="http://schemas.microsoft.com/office/powerpoint/2010/main" val="34224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5581"/>
          <a:stretch/>
        </p:blipFill>
        <p:spPr>
          <a:xfrm>
            <a:off x="2221512" y="89997"/>
            <a:ext cx="7625563" cy="5400000"/>
          </a:xfrm>
          <a:prstGeom prst="rect">
            <a:avLst/>
          </a:prstGeom>
        </p:spPr>
      </p:pic>
    </p:spTree>
    <p:extLst>
      <p:ext uri="{BB962C8B-B14F-4D97-AF65-F5344CB8AC3E}">
        <p14:creationId xmlns:p14="http://schemas.microsoft.com/office/powerpoint/2010/main" val="38499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558556"/>
            <a:ext cx="10296000" cy="901229"/>
          </a:xfrm>
          <a:prstGeom prst="rect">
            <a:avLst/>
          </a:prstGeom>
        </p:spPr>
      </p:pic>
      <p:pic>
        <p:nvPicPr>
          <p:cNvPr id="2" name="Image 1"/>
          <p:cNvPicPr>
            <a:picLocks noChangeAspect="1"/>
          </p:cNvPicPr>
          <p:nvPr/>
        </p:nvPicPr>
        <p:blipFill rotWithShape="1">
          <a:blip r:embed="rId3"/>
          <a:srcRect b="6058"/>
          <a:stretch/>
        </p:blipFill>
        <p:spPr>
          <a:xfrm>
            <a:off x="1944410" y="0"/>
            <a:ext cx="7664320" cy="5400000"/>
          </a:xfrm>
          <a:prstGeom prst="rect">
            <a:avLst/>
          </a:prstGeom>
        </p:spPr>
      </p:pic>
    </p:spTree>
    <p:extLst>
      <p:ext uri="{BB962C8B-B14F-4D97-AF65-F5344CB8AC3E}">
        <p14:creationId xmlns:p14="http://schemas.microsoft.com/office/powerpoint/2010/main" val="33876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6058"/>
          <a:stretch/>
        </p:blipFill>
        <p:spPr>
          <a:xfrm>
            <a:off x="2089164" y="114058"/>
            <a:ext cx="7664318" cy="5400000"/>
          </a:xfrm>
          <a:prstGeom prst="rect">
            <a:avLst/>
          </a:prstGeom>
        </p:spPr>
      </p:pic>
    </p:spTree>
    <p:extLst>
      <p:ext uri="{BB962C8B-B14F-4D97-AF65-F5344CB8AC3E}">
        <p14:creationId xmlns:p14="http://schemas.microsoft.com/office/powerpoint/2010/main" val="109507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6058"/>
          <a:stretch/>
        </p:blipFill>
        <p:spPr>
          <a:xfrm>
            <a:off x="2175881" y="126091"/>
            <a:ext cx="7664320" cy="5400000"/>
          </a:xfrm>
          <a:prstGeom prst="rect">
            <a:avLst/>
          </a:prstGeom>
        </p:spPr>
      </p:pic>
    </p:spTree>
    <p:extLst>
      <p:ext uri="{BB962C8B-B14F-4D97-AF65-F5344CB8AC3E}">
        <p14:creationId xmlns:p14="http://schemas.microsoft.com/office/powerpoint/2010/main" val="1698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654650" y="0"/>
            <a:ext cx="7199999" cy="5400000"/>
          </a:xfrm>
          <a:prstGeom prst="rect">
            <a:avLst/>
          </a:prstGeom>
        </p:spPr>
      </p:pic>
    </p:spTree>
    <p:extLst>
      <p:ext uri="{BB962C8B-B14F-4D97-AF65-F5344CB8AC3E}">
        <p14:creationId xmlns:p14="http://schemas.microsoft.com/office/powerpoint/2010/main" val="1638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2716"/>
          <a:stretch/>
        </p:blipFill>
        <p:spPr>
          <a:xfrm>
            <a:off x="2498239" y="138121"/>
            <a:ext cx="7401017" cy="5400000"/>
          </a:xfrm>
          <a:prstGeom prst="rect">
            <a:avLst/>
          </a:prstGeom>
        </p:spPr>
      </p:pic>
      <p:pic>
        <p:nvPicPr>
          <p:cNvPr id="5" name="Image 4"/>
          <p:cNvPicPr>
            <a:picLocks noChangeAspect="1"/>
          </p:cNvPicPr>
          <p:nvPr/>
        </p:nvPicPr>
        <p:blipFill>
          <a:blip r:embed="rId3"/>
          <a:stretch>
            <a:fillRect/>
          </a:stretch>
        </p:blipFill>
        <p:spPr>
          <a:xfrm>
            <a:off x="1176082" y="5627852"/>
            <a:ext cx="10297036" cy="896190"/>
          </a:xfrm>
          <a:prstGeom prst="rect">
            <a:avLst/>
          </a:prstGeom>
        </p:spPr>
      </p:pic>
    </p:spTree>
    <p:extLst>
      <p:ext uri="{BB962C8B-B14F-4D97-AF65-F5344CB8AC3E}">
        <p14:creationId xmlns:p14="http://schemas.microsoft.com/office/powerpoint/2010/main" val="33384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3671"/>
          <a:stretch/>
        </p:blipFill>
        <p:spPr>
          <a:xfrm>
            <a:off x="2519432" y="126090"/>
            <a:ext cx="7474380" cy="5400000"/>
          </a:xfrm>
          <a:prstGeom prst="rect">
            <a:avLst/>
          </a:prstGeom>
        </p:spPr>
      </p:pic>
      <p:pic>
        <p:nvPicPr>
          <p:cNvPr id="5" name="Image 4"/>
          <p:cNvPicPr>
            <a:picLocks noChangeAspect="1"/>
          </p:cNvPicPr>
          <p:nvPr/>
        </p:nvPicPr>
        <p:blipFill>
          <a:blip r:embed="rId3"/>
          <a:stretch>
            <a:fillRect/>
          </a:stretch>
        </p:blipFill>
        <p:spPr>
          <a:xfrm>
            <a:off x="1200146" y="5712073"/>
            <a:ext cx="10297036" cy="896190"/>
          </a:xfrm>
          <a:prstGeom prst="rect">
            <a:avLst/>
          </a:prstGeom>
        </p:spPr>
      </p:pic>
    </p:spTree>
    <p:extLst>
      <p:ext uri="{BB962C8B-B14F-4D97-AF65-F5344CB8AC3E}">
        <p14:creationId xmlns:p14="http://schemas.microsoft.com/office/powerpoint/2010/main" val="40465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389955" y="0"/>
            <a:ext cx="7199999" cy="5400000"/>
          </a:xfrm>
          <a:prstGeom prst="rect">
            <a:avLst/>
          </a:prstGeom>
        </p:spPr>
      </p:pic>
    </p:spTree>
    <p:extLst>
      <p:ext uri="{BB962C8B-B14F-4D97-AF65-F5344CB8AC3E}">
        <p14:creationId xmlns:p14="http://schemas.microsoft.com/office/powerpoint/2010/main" val="7379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776076" y="445199"/>
            <a:ext cx="8488422" cy="5760000"/>
          </a:xfrm>
          <a:prstGeom prst="rect">
            <a:avLst/>
          </a:prstGeom>
        </p:spPr>
      </p:pic>
    </p:spTree>
    <p:extLst>
      <p:ext uri="{BB962C8B-B14F-4D97-AF65-F5344CB8AC3E}">
        <p14:creationId xmlns:p14="http://schemas.microsoft.com/office/powerpoint/2010/main" val="13091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414019" y="0"/>
            <a:ext cx="7199999" cy="5400000"/>
          </a:xfrm>
          <a:prstGeom prst="rect">
            <a:avLst/>
          </a:prstGeom>
        </p:spPr>
      </p:pic>
    </p:spTree>
    <p:extLst>
      <p:ext uri="{BB962C8B-B14F-4D97-AF65-F5344CB8AC3E}">
        <p14:creationId xmlns:p14="http://schemas.microsoft.com/office/powerpoint/2010/main" val="12638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6297"/>
          <a:stretch/>
        </p:blipFill>
        <p:spPr>
          <a:xfrm>
            <a:off x="2316731" y="114059"/>
            <a:ext cx="7683843" cy="5400000"/>
          </a:xfrm>
          <a:prstGeom prst="rect">
            <a:avLst/>
          </a:prstGeom>
        </p:spPr>
      </p:pic>
    </p:spTree>
    <p:extLst>
      <p:ext uri="{BB962C8B-B14F-4D97-AF65-F5344CB8AC3E}">
        <p14:creationId xmlns:p14="http://schemas.microsoft.com/office/powerpoint/2010/main" val="33270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5342"/>
          <a:stretch/>
        </p:blipFill>
        <p:spPr>
          <a:xfrm>
            <a:off x="2221138" y="0"/>
            <a:ext cx="7606331" cy="5400000"/>
          </a:xfrm>
          <a:prstGeom prst="rect">
            <a:avLst/>
          </a:prstGeom>
        </p:spPr>
      </p:pic>
    </p:spTree>
    <p:extLst>
      <p:ext uri="{BB962C8B-B14F-4D97-AF65-F5344CB8AC3E}">
        <p14:creationId xmlns:p14="http://schemas.microsoft.com/office/powerpoint/2010/main" val="34009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l="-537" r="537" b="6297"/>
          <a:stretch/>
        </p:blipFill>
        <p:spPr>
          <a:xfrm>
            <a:off x="2173010" y="0"/>
            <a:ext cx="7683842" cy="5400000"/>
          </a:xfrm>
          <a:prstGeom prst="rect">
            <a:avLst/>
          </a:prstGeom>
        </p:spPr>
      </p:pic>
    </p:spTree>
    <p:extLst>
      <p:ext uri="{BB962C8B-B14F-4D97-AF65-F5344CB8AC3E}">
        <p14:creationId xmlns:p14="http://schemas.microsoft.com/office/powerpoint/2010/main" val="1177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6535"/>
          <a:stretch/>
        </p:blipFill>
        <p:spPr>
          <a:xfrm>
            <a:off x="2306918" y="150154"/>
            <a:ext cx="7703470" cy="5400000"/>
          </a:xfrm>
          <a:prstGeom prst="rect">
            <a:avLst/>
          </a:prstGeom>
        </p:spPr>
      </p:pic>
    </p:spTree>
    <p:extLst>
      <p:ext uri="{BB962C8B-B14F-4D97-AF65-F5344CB8AC3E}">
        <p14:creationId xmlns:p14="http://schemas.microsoft.com/office/powerpoint/2010/main" val="21135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426566" y="315777"/>
            <a:ext cx="6833938" cy="5125456"/>
          </a:xfrm>
          <a:prstGeom prst="rect">
            <a:avLst/>
          </a:prstGeom>
        </p:spPr>
      </p:pic>
    </p:spTree>
    <p:extLst>
      <p:ext uri="{BB962C8B-B14F-4D97-AF65-F5344CB8AC3E}">
        <p14:creationId xmlns:p14="http://schemas.microsoft.com/office/powerpoint/2010/main" val="132061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990"/>
          <a:stretch/>
        </p:blipFill>
        <p:spPr>
          <a:xfrm>
            <a:off x="2203018" y="0"/>
            <a:ext cx="7911269" cy="5400000"/>
          </a:xfrm>
          <a:prstGeom prst="rect">
            <a:avLst/>
          </a:prstGeom>
        </p:spPr>
      </p:pic>
    </p:spTree>
    <p:extLst>
      <p:ext uri="{BB962C8B-B14F-4D97-AF65-F5344CB8AC3E}">
        <p14:creationId xmlns:p14="http://schemas.microsoft.com/office/powerpoint/2010/main" val="14071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547"/>
          <a:stretch/>
        </p:blipFill>
        <p:spPr>
          <a:xfrm>
            <a:off x="2113549" y="0"/>
            <a:ext cx="7872896" cy="5400000"/>
          </a:xfrm>
          <a:prstGeom prst="rect">
            <a:avLst/>
          </a:prstGeom>
        </p:spPr>
      </p:pic>
    </p:spTree>
    <p:extLst>
      <p:ext uri="{BB962C8B-B14F-4D97-AF65-F5344CB8AC3E}">
        <p14:creationId xmlns:p14="http://schemas.microsoft.com/office/powerpoint/2010/main" val="206699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154"/>
          <a:stretch/>
        </p:blipFill>
        <p:spPr>
          <a:xfrm>
            <a:off x="2239028" y="84221"/>
            <a:ext cx="7839249" cy="5400000"/>
          </a:xfrm>
          <a:prstGeom prst="rect">
            <a:avLst/>
          </a:prstGeom>
        </p:spPr>
      </p:pic>
    </p:spTree>
    <p:extLst>
      <p:ext uri="{BB962C8B-B14F-4D97-AF65-F5344CB8AC3E}">
        <p14:creationId xmlns:p14="http://schemas.microsoft.com/office/powerpoint/2010/main" val="29370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405"/>
          <a:stretch/>
        </p:blipFill>
        <p:spPr>
          <a:xfrm>
            <a:off x="2314077" y="108283"/>
            <a:ext cx="7860699" cy="5400000"/>
          </a:xfrm>
          <a:prstGeom prst="rect">
            <a:avLst/>
          </a:prstGeom>
        </p:spPr>
      </p:pic>
    </p:spTree>
    <p:extLst>
      <p:ext uri="{BB962C8B-B14F-4D97-AF65-F5344CB8AC3E}">
        <p14:creationId xmlns:p14="http://schemas.microsoft.com/office/powerpoint/2010/main" val="9097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2"/>
            <a:ext cx="10296000" cy="75635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Présentation du livret école inclusive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1" name="ZoneTexte 10"/>
          <p:cNvSpPr txBox="1"/>
          <p:nvPr/>
        </p:nvSpPr>
        <p:spPr>
          <a:xfrm>
            <a:off x="1010653" y="1870489"/>
            <a:ext cx="10296000" cy="954107"/>
          </a:xfrm>
          <a:prstGeom prst="rect">
            <a:avLst/>
          </a:prstGeom>
          <a:noFill/>
        </p:spPr>
        <p:txBody>
          <a:bodyPr wrap="square" rtlCol="0">
            <a:spAutoFit/>
          </a:bodyPr>
          <a:lstStyle/>
          <a:p>
            <a:pPr marL="3143250" indent="-3143250"/>
            <a:r>
              <a:rPr lang="fr-FR" sz="2800" dirty="0" smtClean="0">
                <a:solidFill>
                  <a:srgbClr val="5CB5BC"/>
                </a:solidFill>
                <a:latin typeface="Arial" panose="020B0604020202020204" pitchFamily="34" charset="0"/>
                <a:cs typeface="Arial" panose="020B0604020202020204" pitchFamily="34" charset="0"/>
              </a:rPr>
              <a:t>Thomas MOUROT, Conseiller pédagogique à valence numérique-SDEI-Education Nationale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353" y="2860802"/>
            <a:ext cx="2019300" cy="2266950"/>
          </a:xfrm>
          <a:prstGeom prst="rect">
            <a:avLst/>
          </a:prstGeom>
        </p:spPr>
      </p:pic>
    </p:spTree>
    <p:extLst>
      <p:ext uri="{BB962C8B-B14F-4D97-AF65-F5344CB8AC3E}">
        <p14:creationId xmlns:p14="http://schemas.microsoft.com/office/powerpoint/2010/main" val="261884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9328"/>
          <a:stretch/>
        </p:blipFill>
        <p:spPr>
          <a:xfrm>
            <a:off x="2085475" y="242777"/>
            <a:ext cx="7940669" cy="5400000"/>
          </a:xfrm>
          <a:prstGeom prst="rect">
            <a:avLst/>
          </a:prstGeom>
        </p:spPr>
      </p:pic>
    </p:spTree>
    <p:extLst>
      <p:ext uri="{BB962C8B-B14F-4D97-AF65-F5344CB8AC3E}">
        <p14:creationId xmlns:p14="http://schemas.microsoft.com/office/powerpoint/2010/main" val="1127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975"/>
          <a:stretch/>
        </p:blipFill>
        <p:spPr>
          <a:xfrm>
            <a:off x="2055522" y="0"/>
            <a:ext cx="7909952" cy="5400000"/>
          </a:xfrm>
          <a:prstGeom prst="rect">
            <a:avLst/>
          </a:prstGeom>
        </p:spPr>
      </p:pic>
    </p:spTree>
    <p:extLst>
      <p:ext uri="{BB962C8B-B14F-4D97-AF65-F5344CB8AC3E}">
        <p14:creationId xmlns:p14="http://schemas.microsoft.com/office/powerpoint/2010/main" val="462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547"/>
          <a:stretch/>
        </p:blipFill>
        <p:spPr>
          <a:xfrm>
            <a:off x="1945106" y="242777"/>
            <a:ext cx="7872844" cy="5400000"/>
          </a:xfrm>
          <a:prstGeom prst="rect">
            <a:avLst/>
          </a:prstGeom>
        </p:spPr>
      </p:pic>
    </p:spTree>
    <p:extLst>
      <p:ext uri="{BB962C8B-B14F-4D97-AF65-F5344CB8AC3E}">
        <p14:creationId xmlns:p14="http://schemas.microsoft.com/office/powerpoint/2010/main" val="41691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459"/>
          <a:stretch/>
        </p:blipFill>
        <p:spPr>
          <a:xfrm>
            <a:off x="2193760" y="96219"/>
            <a:ext cx="7865348" cy="5400000"/>
          </a:xfrm>
          <a:prstGeom prst="rect">
            <a:avLst/>
          </a:prstGeom>
        </p:spPr>
      </p:pic>
    </p:spTree>
    <p:extLst>
      <p:ext uri="{BB962C8B-B14F-4D97-AF65-F5344CB8AC3E}">
        <p14:creationId xmlns:p14="http://schemas.microsoft.com/office/powerpoint/2010/main" val="40247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rotWithShape="1">
          <a:blip r:embed="rId3"/>
          <a:srcRect b="8462"/>
          <a:stretch/>
        </p:blipFill>
        <p:spPr>
          <a:xfrm>
            <a:off x="2319064" y="0"/>
            <a:ext cx="7865576" cy="5400000"/>
          </a:xfrm>
          <a:prstGeom prst="rect">
            <a:avLst/>
          </a:prstGeom>
        </p:spPr>
      </p:pic>
    </p:spTree>
    <p:extLst>
      <p:ext uri="{BB962C8B-B14F-4D97-AF65-F5344CB8AC3E}">
        <p14:creationId xmlns:p14="http://schemas.microsoft.com/office/powerpoint/2010/main" val="3102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358653" y="242777"/>
            <a:ext cx="9599999" cy="5400000"/>
          </a:xfrm>
          <a:prstGeom prst="rect">
            <a:avLst/>
          </a:prstGeom>
        </p:spPr>
      </p:pic>
    </p:spTree>
    <p:extLst>
      <p:ext uri="{BB962C8B-B14F-4D97-AF65-F5344CB8AC3E}">
        <p14:creationId xmlns:p14="http://schemas.microsoft.com/office/powerpoint/2010/main" val="4861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126091"/>
            <a:ext cx="9599999" cy="5400000"/>
          </a:xfrm>
          <a:prstGeom prst="rect">
            <a:avLst/>
          </a:prstGeom>
        </p:spPr>
      </p:pic>
    </p:spTree>
    <p:extLst>
      <p:ext uri="{BB962C8B-B14F-4D97-AF65-F5344CB8AC3E}">
        <p14:creationId xmlns:p14="http://schemas.microsoft.com/office/powerpoint/2010/main" val="4061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242777"/>
            <a:ext cx="9599999" cy="5400000"/>
          </a:xfrm>
          <a:prstGeom prst="rect">
            <a:avLst/>
          </a:prstGeom>
        </p:spPr>
      </p:pic>
    </p:spTree>
    <p:extLst>
      <p:ext uri="{BB962C8B-B14F-4D97-AF65-F5344CB8AC3E}">
        <p14:creationId xmlns:p14="http://schemas.microsoft.com/office/powerpoint/2010/main" val="15305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40730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242777"/>
            <a:ext cx="9599999" cy="5400000"/>
          </a:xfrm>
          <a:prstGeom prst="rect">
            <a:avLst/>
          </a:prstGeom>
        </p:spPr>
      </p:pic>
    </p:spTree>
    <p:extLst>
      <p:ext uri="{BB962C8B-B14F-4D97-AF65-F5344CB8AC3E}">
        <p14:creationId xmlns:p14="http://schemas.microsoft.com/office/powerpoint/2010/main" val="22286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327042"/>
            <a:ext cx="10296000" cy="756354"/>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Présentation du livret école inclusive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2622885" y="1774236"/>
            <a:ext cx="6858000" cy="523220"/>
          </a:xfrm>
          <a:prstGeom prst="rect">
            <a:avLst/>
          </a:prstGeom>
          <a:noFill/>
        </p:spPr>
        <p:txBody>
          <a:bodyPr wrap="square" rtlCol="0">
            <a:spAutoFit/>
          </a:bodyPr>
          <a:lstStyle/>
          <a:p>
            <a:pPr marL="3143250" indent="-3143250"/>
            <a:r>
              <a:rPr lang="fr-FR" sz="2800" dirty="0" smtClean="0">
                <a:solidFill>
                  <a:srgbClr val="5CB5BC"/>
                </a:solidFill>
                <a:latin typeface="Arial" panose="020B0604020202020204" pitchFamily="34" charset="0"/>
                <a:cs typeface="Arial" panose="020B0604020202020204" pitchFamily="34" charset="0"/>
              </a:rPr>
              <a:t>Le livret école inclusive, vidéo introductive</a:t>
            </a:r>
          </a:p>
        </p:txBody>
      </p:sp>
    </p:spTree>
    <p:extLst>
      <p:ext uri="{BB962C8B-B14F-4D97-AF65-F5344CB8AC3E}">
        <p14:creationId xmlns:p14="http://schemas.microsoft.com/office/powerpoint/2010/main" val="353473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242777"/>
            <a:ext cx="9599999" cy="5400000"/>
          </a:xfrm>
          <a:prstGeom prst="rect">
            <a:avLst/>
          </a:prstGeom>
        </p:spPr>
      </p:pic>
    </p:spTree>
    <p:extLst>
      <p:ext uri="{BB962C8B-B14F-4D97-AF65-F5344CB8AC3E}">
        <p14:creationId xmlns:p14="http://schemas.microsoft.com/office/powerpoint/2010/main" val="1189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153490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550243" y="0"/>
            <a:ext cx="9599999" cy="5400000"/>
          </a:xfrm>
          <a:prstGeom prst="rect">
            <a:avLst/>
          </a:prstGeom>
        </p:spPr>
      </p:pic>
    </p:spTree>
    <p:extLst>
      <p:ext uri="{BB962C8B-B14F-4D97-AF65-F5344CB8AC3E}">
        <p14:creationId xmlns:p14="http://schemas.microsoft.com/office/powerpoint/2010/main" val="29771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844416" y="0"/>
            <a:ext cx="9599999" cy="5400000"/>
          </a:xfrm>
          <a:prstGeom prst="rect">
            <a:avLst/>
          </a:prstGeom>
        </p:spPr>
      </p:pic>
    </p:spTree>
    <p:extLst>
      <p:ext uri="{BB962C8B-B14F-4D97-AF65-F5344CB8AC3E}">
        <p14:creationId xmlns:p14="http://schemas.microsoft.com/office/powerpoint/2010/main" val="30681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531595" y="89996"/>
            <a:ext cx="9599999" cy="5400000"/>
          </a:xfrm>
          <a:prstGeom prst="rect">
            <a:avLst/>
          </a:prstGeom>
        </p:spPr>
      </p:pic>
    </p:spTree>
    <p:extLst>
      <p:ext uri="{BB962C8B-B14F-4D97-AF65-F5344CB8AC3E}">
        <p14:creationId xmlns:p14="http://schemas.microsoft.com/office/powerpoint/2010/main" val="30729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35603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449873"/>
            <a:ext cx="10296000" cy="727417"/>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Les nouveaux dispositifs de coopération</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976362" y="1390465"/>
            <a:ext cx="10556507" cy="2677656"/>
          </a:xfrm>
          <a:prstGeom prst="rect">
            <a:avLst/>
          </a:prstGeom>
          <a:noFill/>
        </p:spPr>
        <p:txBody>
          <a:bodyPr wrap="square" rtlCol="0">
            <a:spAutoFit/>
          </a:bodyPr>
          <a:lstStyle/>
          <a:p>
            <a:pPr marL="3497263" indent="-3497263"/>
            <a:r>
              <a:rPr lang="fr-FR" sz="2800" dirty="0" smtClean="0">
                <a:solidFill>
                  <a:srgbClr val="5CB5BC"/>
                </a:solidFill>
                <a:latin typeface="Arial" panose="020B0604020202020204" pitchFamily="34" charset="0"/>
                <a:cs typeface="Arial" panose="020B0604020202020204" pitchFamily="34" charset="0"/>
              </a:rPr>
              <a:t>Delphine MONDARY, </a:t>
            </a:r>
            <a:r>
              <a:rPr lang="fr-FR" sz="2800" smtClean="0">
                <a:solidFill>
                  <a:srgbClr val="5CB5BC"/>
                </a:solidFill>
                <a:latin typeface="Arial" panose="020B0604020202020204" pitchFamily="34" charset="0"/>
                <a:cs typeface="Arial" panose="020B0604020202020204" pitchFamily="34" charset="0"/>
              </a:rPr>
              <a:t>Conseillère </a:t>
            </a:r>
            <a:r>
              <a:rPr lang="fr-FR" sz="2800">
                <a:solidFill>
                  <a:srgbClr val="5CB5BC"/>
                </a:solidFill>
                <a:latin typeface="Arial" panose="020B0604020202020204" pitchFamily="34" charset="0"/>
                <a:cs typeface="Arial" panose="020B0604020202020204" pitchFamily="34" charset="0"/>
              </a:rPr>
              <a:t>P</a:t>
            </a:r>
            <a:r>
              <a:rPr lang="fr-FR" sz="2800" smtClean="0">
                <a:solidFill>
                  <a:srgbClr val="5CB5BC"/>
                </a:solidFill>
                <a:latin typeface="Arial" panose="020B0604020202020204" pitchFamily="34" charset="0"/>
                <a:cs typeface="Arial" panose="020B0604020202020204" pitchFamily="34" charset="0"/>
              </a:rPr>
              <a:t>édagogique </a:t>
            </a:r>
            <a:r>
              <a:rPr lang="fr-FR" sz="2800" dirty="0" smtClean="0">
                <a:solidFill>
                  <a:srgbClr val="5CB5BC"/>
                </a:solidFill>
                <a:latin typeface="Arial" panose="020B0604020202020204" pitchFamily="34" charset="0"/>
                <a:cs typeface="Arial" panose="020B0604020202020204" pitchFamily="34" charset="0"/>
              </a:rPr>
              <a:t>-SDEI-  Education Nationale</a:t>
            </a:r>
          </a:p>
          <a:p>
            <a:pPr marL="2962275" indent="-2962275"/>
            <a:r>
              <a:rPr lang="fr-FR" sz="2800" dirty="0" smtClean="0">
                <a:solidFill>
                  <a:srgbClr val="5CB5BC"/>
                </a:solidFill>
                <a:latin typeface="Arial" panose="020B0604020202020204" pitchFamily="34" charset="0"/>
                <a:cs typeface="Arial" panose="020B0604020202020204" pitchFamily="34" charset="0"/>
              </a:rPr>
              <a:t>Patricia VERGEREAU et Sophie LAVERGNE, </a:t>
            </a:r>
          </a:p>
          <a:p>
            <a:pPr marL="2962275" indent="-2962275"/>
            <a:r>
              <a:rPr lang="fr-FR" sz="2800" dirty="0">
                <a:solidFill>
                  <a:srgbClr val="5CB5BC"/>
                </a:solidFill>
                <a:latin typeface="Arial" panose="020B0604020202020204" pitchFamily="34" charset="0"/>
                <a:cs typeface="Arial" panose="020B0604020202020204" pitchFamily="34" charset="0"/>
              </a:rPr>
              <a:t>	</a:t>
            </a:r>
            <a:r>
              <a:rPr lang="fr-FR" sz="2800" dirty="0" smtClean="0">
                <a:solidFill>
                  <a:srgbClr val="5CB5BC"/>
                </a:solidFill>
                <a:latin typeface="Arial" panose="020B0604020202020204" pitchFamily="34" charset="0"/>
                <a:cs typeface="Arial" panose="020B0604020202020204" pitchFamily="34" charset="0"/>
              </a:rPr>
              <a:t>     Coordinatrices EMAS-ADEI et UNAPEI 17</a:t>
            </a:r>
          </a:p>
          <a:p>
            <a:pPr marL="3497263" indent="-3497263"/>
            <a:r>
              <a:rPr lang="fr-FR" sz="2800" dirty="0" smtClean="0">
                <a:solidFill>
                  <a:srgbClr val="5CB5BC"/>
                </a:solidFill>
                <a:latin typeface="Arial" panose="020B0604020202020204" pitchFamily="34" charset="0"/>
                <a:cs typeface="Arial" panose="020B0604020202020204" pitchFamily="34" charset="0"/>
              </a:rPr>
              <a:t>Vanessa VAUCELLE, Cheffe de service DAEP-SESSAD Pro-          TREMÄ</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822" y="4913350"/>
            <a:ext cx="1800000" cy="52179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8358" y="4152406"/>
            <a:ext cx="1273599" cy="1440000"/>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17523" t="11940" r="16926" b="12836"/>
          <a:stretch/>
        </p:blipFill>
        <p:spPr>
          <a:xfrm>
            <a:off x="9020340" y="4378123"/>
            <a:ext cx="972512" cy="11160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8624" y="4044373"/>
            <a:ext cx="1250622" cy="1404000"/>
          </a:xfrm>
          <a:prstGeom prst="rect">
            <a:avLst/>
          </a:prstGeom>
        </p:spPr>
      </p:pic>
    </p:spTree>
    <p:extLst>
      <p:ext uri="{BB962C8B-B14F-4D97-AF65-F5344CB8AC3E}">
        <p14:creationId xmlns:p14="http://schemas.microsoft.com/office/powerpoint/2010/main" val="294694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68580"/>
            <a:ext cx="9599999" cy="5400000"/>
          </a:xfrm>
          <a:prstGeom prst="rect">
            <a:avLst/>
          </a:prstGeom>
        </p:spPr>
      </p:pic>
    </p:spTree>
    <p:extLst>
      <p:ext uri="{BB962C8B-B14F-4D97-AF65-F5344CB8AC3E}">
        <p14:creationId xmlns:p14="http://schemas.microsoft.com/office/powerpoint/2010/main" val="18224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230204" y="68580"/>
            <a:ext cx="9599999" cy="5400000"/>
          </a:xfrm>
          <a:prstGeom prst="rect">
            <a:avLst/>
          </a:prstGeom>
        </p:spPr>
      </p:pic>
    </p:spTree>
    <p:extLst>
      <p:ext uri="{BB962C8B-B14F-4D97-AF65-F5344CB8AC3E}">
        <p14:creationId xmlns:p14="http://schemas.microsoft.com/office/powerpoint/2010/main" val="40355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573104" y="57150"/>
            <a:ext cx="9599999" cy="5400000"/>
          </a:xfrm>
          <a:prstGeom prst="rect">
            <a:avLst/>
          </a:prstGeom>
        </p:spPr>
      </p:pic>
    </p:spTree>
    <p:extLst>
      <p:ext uri="{BB962C8B-B14F-4D97-AF65-F5344CB8AC3E}">
        <p14:creationId xmlns:p14="http://schemas.microsoft.com/office/powerpoint/2010/main" val="1719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p:cNvSpPr txBox="1">
            <a:spLocks/>
          </p:cNvSpPr>
          <p:nvPr/>
        </p:nvSpPr>
        <p:spPr>
          <a:xfrm>
            <a:off x="397445" y="1481905"/>
            <a:ext cx="10515600" cy="238760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fr-FR" sz="5000" b="1" dirty="0" smtClean="0">
                <a:solidFill>
                  <a:srgbClr val="D24726"/>
                </a:solidFill>
                <a:latin typeface="Arial Rounded MT Bold" panose="020F0704030504030204" pitchFamily="34" charset="0"/>
              </a:rPr>
              <a:t>Le Livret de Parcours Inclusif</a:t>
            </a:r>
            <a:endParaRPr lang="fr-FR" sz="5000" b="1" dirty="0">
              <a:solidFill>
                <a:srgbClr val="D24726"/>
              </a:solidFill>
              <a:latin typeface="Arial Rounded MT Bold" panose="020F0704030504030204" pitchFamily="34" charset="0"/>
            </a:endParaRPr>
          </a:p>
        </p:txBody>
      </p:sp>
      <p:sp>
        <p:nvSpPr>
          <p:cNvPr id="2" name="AutoShape 2" descr="Services en ligne - Académie de Poitiers"/>
          <p:cNvSpPr>
            <a:spLocks noChangeAspect="1" noChangeArrowheads="1"/>
          </p:cNvSpPr>
          <p:nvPr/>
        </p:nvSpPr>
        <p:spPr bwMode="auto">
          <a:xfrm>
            <a:off x="1786254" y="5433377"/>
            <a:ext cx="1337945" cy="13379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Sous-titre 2"/>
          <p:cNvSpPr txBox="1">
            <a:spLocks/>
          </p:cNvSpPr>
          <p:nvPr/>
        </p:nvSpPr>
        <p:spPr>
          <a:xfrm>
            <a:off x="1033400" y="3138351"/>
            <a:ext cx="6937074" cy="799617"/>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fr-FR" sz="2400" dirty="0" smtClean="0">
                <a:solidFill>
                  <a:srgbClr val="D24726"/>
                </a:solidFill>
                <a:latin typeface="+mj-lt"/>
              </a:rPr>
              <a:t>Un outil d’accompagnement pour tous les élèves</a:t>
            </a:r>
            <a:endParaRPr lang="fr-FR" sz="2400" dirty="0">
              <a:solidFill>
                <a:srgbClr val="D24726"/>
              </a:solidFill>
              <a:latin typeface="+mj-lt"/>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045" y="5599004"/>
            <a:ext cx="1122572" cy="1006693"/>
          </a:xfrm>
          <a:prstGeom prst="rect">
            <a:avLst/>
          </a:prstGeom>
        </p:spPr>
      </p:pic>
      <p:pic>
        <p:nvPicPr>
          <p:cNvPr id="3" name="Image 2"/>
          <p:cNvPicPr>
            <a:picLocks noChangeAspect="1"/>
          </p:cNvPicPr>
          <p:nvPr/>
        </p:nvPicPr>
        <p:blipFill rotWithShape="1">
          <a:blip r:embed="rId4"/>
          <a:srcRect t="7315" r="6337" b="9944"/>
          <a:stretch/>
        </p:blipFill>
        <p:spPr>
          <a:xfrm>
            <a:off x="8465701" y="3123229"/>
            <a:ext cx="1952116" cy="2310147"/>
          </a:xfrm>
          <a:prstGeom prst="rect">
            <a:avLst/>
          </a:prstGeom>
        </p:spPr>
      </p:pic>
      <p:pic>
        <p:nvPicPr>
          <p:cNvPr id="4" name="Image 3"/>
          <p:cNvPicPr>
            <a:picLocks noChangeAspect="1"/>
          </p:cNvPicPr>
          <p:nvPr/>
        </p:nvPicPr>
        <p:blipFill>
          <a:blip r:embed="rId5"/>
          <a:stretch>
            <a:fillRect/>
          </a:stretch>
        </p:blipFill>
        <p:spPr>
          <a:xfrm>
            <a:off x="285745" y="5660793"/>
            <a:ext cx="10297036" cy="896190"/>
          </a:xfrm>
          <a:prstGeom prst="rect">
            <a:avLst/>
          </a:prstGeom>
        </p:spPr>
      </p:pic>
    </p:spTree>
    <p:extLst>
      <p:ext uri="{BB962C8B-B14F-4D97-AF65-F5344CB8AC3E}">
        <p14:creationId xmlns:p14="http://schemas.microsoft.com/office/powerpoint/2010/main" val="147927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287354" y="185627"/>
            <a:ext cx="9599999" cy="5400000"/>
          </a:xfrm>
          <a:prstGeom prst="rect">
            <a:avLst/>
          </a:prstGeom>
        </p:spPr>
      </p:pic>
    </p:spTree>
    <p:extLst>
      <p:ext uri="{BB962C8B-B14F-4D97-AF65-F5344CB8AC3E}">
        <p14:creationId xmlns:p14="http://schemas.microsoft.com/office/powerpoint/2010/main" val="31612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21950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475447" y="0"/>
            <a:ext cx="9599999" cy="5400000"/>
          </a:xfrm>
          <a:prstGeom prst="rect">
            <a:avLst/>
          </a:prstGeom>
        </p:spPr>
      </p:pic>
    </p:spTree>
    <p:extLst>
      <p:ext uri="{BB962C8B-B14F-4D97-AF65-F5344CB8AC3E}">
        <p14:creationId xmlns:p14="http://schemas.microsoft.com/office/powerpoint/2010/main" val="37078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234817" y="0"/>
            <a:ext cx="9599999" cy="5400000"/>
          </a:xfrm>
          <a:prstGeom prst="rect">
            <a:avLst/>
          </a:prstGeom>
        </p:spPr>
      </p:pic>
    </p:spTree>
    <p:extLst>
      <p:ext uri="{BB962C8B-B14F-4D97-AF65-F5344CB8AC3E}">
        <p14:creationId xmlns:p14="http://schemas.microsoft.com/office/powerpoint/2010/main" val="138821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24623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316732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28351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205127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126091"/>
            <a:ext cx="9599999" cy="5400000"/>
          </a:xfrm>
          <a:prstGeom prst="rect">
            <a:avLst/>
          </a:prstGeom>
        </p:spPr>
      </p:pic>
    </p:spTree>
    <p:extLst>
      <p:ext uri="{BB962C8B-B14F-4D97-AF65-F5344CB8AC3E}">
        <p14:creationId xmlns:p14="http://schemas.microsoft.com/office/powerpoint/2010/main" val="14204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143653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116404" y="42077"/>
            <a:ext cx="10106025" cy="5600700"/>
          </a:xfrm>
          <a:prstGeom prst="rect">
            <a:avLst/>
          </a:prstGeom>
        </p:spPr>
      </p:pic>
    </p:spTree>
    <p:extLst>
      <p:ext uri="{BB962C8B-B14F-4D97-AF65-F5344CB8AC3E}">
        <p14:creationId xmlns:p14="http://schemas.microsoft.com/office/powerpoint/2010/main" val="335562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523574" y="0"/>
            <a:ext cx="9599999" cy="5400000"/>
          </a:xfrm>
          <a:prstGeom prst="rect">
            <a:avLst/>
          </a:prstGeom>
        </p:spPr>
      </p:pic>
    </p:spTree>
    <p:extLst>
      <p:ext uri="{BB962C8B-B14F-4D97-AF65-F5344CB8AC3E}">
        <p14:creationId xmlns:p14="http://schemas.microsoft.com/office/powerpoint/2010/main" val="20317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125628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94243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95727" y="34290"/>
            <a:ext cx="9599999" cy="5400000"/>
          </a:xfrm>
          <a:prstGeom prst="rect">
            <a:avLst/>
          </a:prstGeom>
        </p:spPr>
      </p:pic>
    </p:spTree>
    <p:extLst>
      <p:ext uri="{BB962C8B-B14F-4D97-AF65-F5344CB8AC3E}">
        <p14:creationId xmlns:p14="http://schemas.microsoft.com/office/powerpoint/2010/main" val="418371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0"/>
            <a:ext cx="9599999" cy="5400000"/>
          </a:xfrm>
          <a:prstGeom prst="rect">
            <a:avLst/>
          </a:prstGeom>
        </p:spPr>
      </p:pic>
    </p:spTree>
    <p:extLst>
      <p:ext uri="{BB962C8B-B14F-4D97-AF65-F5344CB8AC3E}">
        <p14:creationId xmlns:p14="http://schemas.microsoft.com/office/powerpoint/2010/main" val="323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458804" y="0"/>
            <a:ext cx="9599999" cy="5400000"/>
          </a:xfrm>
          <a:prstGeom prst="rect">
            <a:avLst/>
          </a:prstGeom>
        </p:spPr>
      </p:pic>
    </p:spTree>
    <p:extLst>
      <p:ext uri="{BB962C8B-B14F-4D97-AF65-F5344CB8AC3E}">
        <p14:creationId xmlns:p14="http://schemas.microsoft.com/office/powerpoint/2010/main" val="39650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527384" y="80010"/>
            <a:ext cx="9599999" cy="5400000"/>
          </a:xfrm>
          <a:prstGeom prst="rect">
            <a:avLst/>
          </a:prstGeom>
        </p:spPr>
      </p:pic>
    </p:spTree>
    <p:extLst>
      <p:ext uri="{BB962C8B-B14F-4D97-AF65-F5344CB8AC3E}">
        <p14:creationId xmlns:p14="http://schemas.microsoft.com/office/powerpoint/2010/main" val="392706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114059"/>
            <a:ext cx="9599999" cy="5400000"/>
          </a:xfrm>
          <a:prstGeom prst="rect">
            <a:avLst/>
          </a:prstGeom>
        </p:spPr>
      </p:pic>
    </p:spTree>
    <p:extLst>
      <p:ext uri="{BB962C8B-B14F-4D97-AF65-F5344CB8AC3E}">
        <p14:creationId xmlns:p14="http://schemas.microsoft.com/office/powerpoint/2010/main" val="9501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1358653" y="102629"/>
            <a:ext cx="9599999" cy="5400000"/>
          </a:xfrm>
          <a:prstGeom prst="rect">
            <a:avLst/>
          </a:prstGeom>
        </p:spPr>
      </p:pic>
    </p:spTree>
    <p:extLst>
      <p:ext uri="{BB962C8B-B14F-4D97-AF65-F5344CB8AC3E}">
        <p14:creationId xmlns:p14="http://schemas.microsoft.com/office/powerpoint/2010/main" val="3421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18854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1230704" y="148856"/>
            <a:ext cx="9991725" cy="5457825"/>
          </a:xfrm>
          <a:prstGeom prst="rect">
            <a:avLst/>
          </a:prstGeom>
        </p:spPr>
      </p:pic>
    </p:spTree>
    <p:extLst>
      <p:ext uri="{BB962C8B-B14F-4D97-AF65-F5344CB8AC3E}">
        <p14:creationId xmlns:p14="http://schemas.microsoft.com/office/powerpoint/2010/main" val="32770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763771"/>
            <a:ext cx="10296000" cy="1385871"/>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PAUSE DEJEUNER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1" i="0" u="none" strike="noStrike" cap="none" normalizeH="0" baseline="0" dirty="0" smtClean="0">
                <a:ln>
                  <a:noFill/>
                </a:ln>
                <a:solidFill>
                  <a:srgbClr val="FFFFFF"/>
                </a:solidFill>
                <a:effectLst/>
                <a:latin typeface="Arial" panose="020B0604020202020204" pitchFamily="34" charset="0"/>
              </a:rPr>
              <a:t>12h30-14h30</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2" name="ZoneTexte 1"/>
          <p:cNvSpPr txBox="1"/>
          <p:nvPr/>
        </p:nvSpPr>
        <p:spPr>
          <a:xfrm>
            <a:off x="2358190" y="2855495"/>
            <a:ext cx="7988969" cy="1384995"/>
          </a:xfrm>
          <a:prstGeom prst="rect">
            <a:avLst/>
          </a:prstGeom>
          <a:noFill/>
        </p:spPr>
        <p:txBody>
          <a:bodyPr wrap="square" rtlCol="0">
            <a:spAutoFit/>
          </a:bodyPr>
          <a:lstStyle/>
          <a:p>
            <a:pPr algn="ctr"/>
            <a:r>
              <a:rPr lang="fr-FR" sz="2800" dirty="0" smtClean="0">
                <a:latin typeface="Arial" panose="020B0604020202020204" pitchFamily="34" charset="0"/>
                <a:cs typeface="Arial" panose="020B0604020202020204" pitchFamily="34" charset="0"/>
              </a:rPr>
              <a:t>Déjeuner au CROUS, rue Vaux de </a:t>
            </a:r>
            <a:r>
              <a:rPr lang="fr-FR" sz="2800" dirty="0" err="1" smtClean="0">
                <a:latin typeface="Arial" panose="020B0604020202020204" pitchFamily="34" charset="0"/>
                <a:cs typeface="Arial" panose="020B0604020202020204" pitchFamily="34" charset="0"/>
              </a:rPr>
              <a:t>Foletier</a:t>
            </a:r>
            <a:r>
              <a:rPr lang="fr-FR" sz="2800" dirty="0" smtClean="0">
                <a:latin typeface="Arial" panose="020B0604020202020204" pitchFamily="34" charset="0"/>
                <a:cs typeface="Arial" panose="020B0604020202020204" pitchFamily="34" charset="0"/>
              </a:rPr>
              <a:t>                         à La Rochelle </a:t>
            </a:r>
            <a:r>
              <a:rPr lang="fr-FR" sz="2800" i="1" dirty="0" smtClean="0">
                <a:latin typeface="Arial" panose="020B0604020202020204" pitchFamily="34" charset="0"/>
                <a:cs typeface="Arial" panose="020B0604020202020204" pitchFamily="34" charset="0"/>
              </a:rPr>
              <a:t>(sur pré-inscriptions),</a:t>
            </a:r>
          </a:p>
          <a:p>
            <a:pPr algn="ctr"/>
            <a:r>
              <a:rPr lang="fr-FR" sz="2800" dirty="0" smtClean="0">
                <a:latin typeface="Arial" panose="020B0604020202020204" pitchFamily="34" charset="0"/>
                <a:cs typeface="Arial" panose="020B0604020202020204" pitchFamily="34" charset="0"/>
              </a:rPr>
              <a:t>Ou déjeuner libre.</a:t>
            </a:r>
            <a:endParaRPr lang="fr-F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3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449874"/>
            <a:ext cx="10296000" cy="764778"/>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Introduction de l’après-midi</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10" name="ZoneTexte 9"/>
          <p:cNvSpPr txBox="1"/>
          <p:nvPr/>
        </p:nvSpPr>
        <p:spPr>
          <a:xfrm>
            <a:off x="1010653" y="1969953"/>
            <a:ext cx="10225218" cy="954107"/>
          </a:xfrm>
          <a:prstGeom prst="rect">
            <a:avLst/>
          </a:prstGeom>
          <a:noFill/>
        </p:spPr>
        <p:txBody>
          <a:bodyPr wrap="square" rtlCol="0">
            <a:spAutoFit/>
          </a:bodyPr>
          <a:lstStyle/>
          <a:p>
            <a:pPr marL="2778125" indent="-2778125"/>
            <a:r>
              <a:rPr lang="fr-FR" sz="2800" dirty="0" smtClean="0">
                <a:solidFill>
                  <a:srgbClr val="5CB5BC"/>
                </a:solidFill>
                <a:latin typeface="Arial" panose="020B0604020202020204" pitchFamily="34" charset="0"/>
                <a:cs typeface="Arial" panose="020B0604020202020204" pitchFamily="34" charset="0"/>
              </a:rPr>
              <a:t>Patricia FIACRE, Conseillère technique-CREAI Nouvelle Aquitaine</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066" y="3171531"/>
            <a:ext cx="1871472" cy="1523676"/>
          </a:xfrm>
          <a:prstGeom prst="rect">
            <a:avLst/>
          </a:prstGeom>
        </p:spPr>
      </p:pic>
    </p:spTree>
    <p:extLst>
      <p:ext uri="{BB962C8B-B14F-4D97-AF65-F5344CB8AC3E}">
        <p14:creationId xmlns:p14="http://schemas.microsoft.com/office/powerpoint/2010/main" val="37783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449874"/>
            <a:ext cx="10296000" cy="764778"/>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Illustration de parcours inclusifs</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511" y="2563558"/>
            <a:ext cx="1894884" cy="1920812"/>
          </a:xfrm>
          <a:prstGeom prst="rect">
            <a:avLst/>
          </a:prstGeom>
        </p:spPr>
      </p:pic>
      <p:sp>
        <p:nvSpPr>
          <p:cNvPr id="4" name="ZoneTexte 3"/>
          <p:cNvSpPr txBox="1"/>
          <p:nvPr/>
        </p:nvSpPr>
        <p:spPr>
          <a:xfrm>
            <a:off x="2781300" y="1876556"/>
            <a:ext cx="7098030" cy="400110"/>
          </a:xfrm>
          <a:prstGeom prst="rect">
            <a:avLst/>
          </a:prstGeom>
          <a:noFill/>
        </p:spPr>
        <p:txBody>
          <a:bodyPr wrap="square" rtlCol="0">
            <a:spAutoFit/>
          </a:bodyPr>
          <a:lstStyle/>
          <a:p>
            <a:r>
              <a:rPr lang="fr-FR" sz="2000" b="1" dirty="0" smtClean="0">
                <a:latin typeface="Arial" panose="020B0604020202020204" pitchFamily="34" charset="0"/>
                <a:cs typeface="Arial" panose="020B0604020202020204" pitchFamily="34" charset="0"/>
              </a:rPr>
              <a:t>Film réalisé par l’ADEI, TREMÄ ET l’UNAPEI 17</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90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719" y="548390"/>
            <a:ext cx="8498561" cy="5761219"/>
          </a:xfrm>
          <a:prstGeom prst="rect">
            <a:avLst/>
          </a:prstGeom>
        </p:spPr>
      </p:pic>
    </p:spTree>
    <p:extLst>
      <p:ext uri="{BB962C8B-B14F-4D97-AF65-F5344CB8AC3E}">
        <p14:creationId xmlns:p14="http://schemas.microsoft.com/office/powerpoint/2010/main" val="10058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sp>
        <p:nvSpPr>
          <p:cNvPr id="9" name="Rectangle 2"/>
          <p:cNvSpPr>
            <a:spLocks noChangeArrowheads="1"/>
          </p:cNvSpPr>
          <p:nvPr/>
        </p:nvSpPr>
        <p:spPr bwMode="auto">
          <a:xfrm>
            <a:off x="1010653" y="449874"/>
            <a:ext cx="10296000" cy="764778"/>
          </a:xfrm>
          <a:prstGeom prst="rect">
            <a:avLst/>
          </a:prstGeom>
          <a:solidFill>
            <a:srgbClr val="65CF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b="1" dirty="0" smtClean="0">
                <a:solidFill>
                  <a:srgbClr val="FFFFFF"/>
                </a:solidFill>
                <a:latin typeface="Arial" panose="020B0604020202020204" pitchFamily="34" charset="0"/>
              </a:rPr>
              <a:t>Intervention de la MDPH</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
        <p:nvSpPr>
          <p:cNvPr id="7" name="ZoneTexte 6"/>
          <p:cNvSpPr txBox="1"/>
          <p:nvPr/>
        </p:nvSpPr>
        <p:spPr>
          <a:xfrm>
            <a:off x="1010653" y="1969953"/>
            <a:ext cx="10225218" cy="954107"/>
          </a:xfrm>
          <a:prstGeom prst="rect">
            <a:avLst/>
          </a:prstGeom>
          <a:noFill/>
        </p:spPr>
        <p:txBody>
          <a:bodyPr wrap="square" rtlCol="0">
            <a:spAutoFit/>
          </a:bodyPr>
          <a:lstStyle/>
          <a:p>
            <a:pPr marL="3943350" indent="-3943350"/>
            <a:r>
              <a:rPr lang="fr-FR" sz="2800" dirty="0" smtClean="0">
                <a:solidFill>
                  <a:srgbClr val="5CB5BC"/>
                </a:solidFill>
                <a:latin typeface="Arial" panose="020B0604020202020204" pitchFamily="34" charset="0"/>
                <a:cs typeface="Arial" panose="020B0604020202020204" pitchFamily="34" charset="0"/>
              </a:rPr>
              <a:t>Valérie MASSCHELEIN, Responsable du pôle gestion des droits</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354" y="3455418"/>
            <a:ext cx="3539034" cy="828000"/>
          </a:xfrm>
          <a:prstGeom prst="rect">
            <a:avLst/>
          </a:prstGeom>
        </p:spPr>
      </p:pic>
    </p:spTree>
    <p:extLst>
      <p:ext uri="{BB962C8B-B14F-4D97-AF65-F5344CB8AC3E}">
        <p14:creationId xmlns:p14="http://schemas.microsoft.com/office/powerpoint/2010/main" val="306169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3" name="Image 2"/>
          <p:cNvPicPr>
            <a:picLocks noChangeAspect="1"/>
          </p:cNvPicPr>
          <p:nvPr/>
        </p:nvPicPr>
        <p:blipFill>
          <a:blip r:embed="rId3"/>
          <a:stretch>
            <a:fillRect/>
          </a:stretch>
        </p:blipFill>
        <p:spPr>
          <a:xfrm>
            <a:off x="2258653" y="0"/>
            <a:ext cx="7799999" cy="5400000"/>
          </a:xfrm>
          <a:prstGeom prst="rect">
            <a:avLst/>
          </a:prstGeom>
        </p:spPr>
      </p:pic>
    </p:spTree>
    <p:extLst>
      <p:ext uri="{BB962C8B-B14F-4D97-AF65-F5344CB8AC3E}">
        <p14:creationId xmlns:p14="http://schemas.microsoft.com/office/powerpoint/2010/main" val="18768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258653" y="138122"/>
            <a:ext cx="7799999" cy="5400000"/>
          </a:xfrm>
          <a:prstGeom prst="rect">
            <a:avLst/>
          </a:prstGeom>
        </p:spPr>
      </p:pic>
    </p:spTree>
    <p:extLst>
      <p:ext uri="{BB962C8B-B14F-4D97-AF65-F5344CB8AC3E}">
        <p14:creationId xmlns:p14="http://schemas.microsoft.com/office/powerpoint/2010/main" val="19454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258653" y="0"/>
            <a:ext cx="7799999" cy="5400000"/>
          </a:xfrm>
          <a:prstGeom prst="rect">
            <a:avLst/>
          </a:prstGeom>
        </p:spPr>
      </p:pic>
    </p:spTree>
    <p:extLst>
      <p:ext uri="{BB962C8B-B14F-4D97-AF65-F5344CB8AC3E}">
        <p14:creationId xmlns:p14="http://schemas.microsoft.com/office/powerpoint/2010/main" val="14025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258653" y="0"/>
            <a:ext cx="7799999" cy="5400000"/>
          </a:xfrm>
          <a:prstGeom prst="rect">
            <a:avLst/>
          </a:prstGeom>
        </p:spPr>
      </p:pic>
    </p:spTree>
    <p:extLst>
      <p:ext uri="{BB962C8B-B14F-4D97-AF65-F5344CB8AC3E}">
        <p14:creationId xmlns:p14="http://schemas.microsoft.com/office/powerpoint/2010/main" val="13511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669" t="44386" r="1815" b="44035"/>
          <a:stretch/>
        </p:blipFill>
        <p:spPr>
          <a:xfrm>
            <a:off x="1010653" y="5642777"/>
            <a:ext cx="10296000" cy="901229"/>
          </a:xfrm>
          <a:prstGeom prst="rect">
            <a:avLst/>
          </a:prstGeom>
        </p:spPr>
      </p:pic>
      <p:pic>
        <p:nvPicPr>
          <p:cNvPr id="2" name="Image 1"/>
          <p:cNvPicPr>
            <a:picLocks noChangeAspect="1"/>
          </p:cNvPicPr>
          <p:nvPr/>
        </p:nvPicPr>
        <p:blipFill>
          <a:blip r:embed="rId3"/>
          <a:stretch>
            <a:fillRect/>
          </a:stretch>
        </p:blipFill>
        <p:spPr>
          <a:xfrm>
            <a:off x="2258653" y="114059"/>
            <a:ext cx="7799999" cy="5400000"/>
          </a:xfrm>
          <a:prstGeom prst="rect">
            <a:avLst/>
          </a:prstGeom>
        </p:spPr>
      </p:pic>
    </p:spTree>
    <p:extLst>
      <p:ext uri="{BB962C8B-B14F-4D97-AF65-F5344CB8AC3E}">
        <p14:creationId xmlns:p14="http://schemas.microsoft.com/office/powerpoint/2010/main" val="3403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1221</Words>
  <Application>Microsoft Office PowerPoint</Application>
  <PresentationFormat>Grand écran</PresentationFormat>
  <Paragraphs>164</Paragraphs>
  <Slides>118</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118</vt:i4>
      </vt:variant>
    </vt:vector>
  </HeadingPairs>
  <TitlesOfParts>
    <vt:vector size="124" baseType="lpstr">
      <vt:lpstr>Arial</vt:lpstr>
      <vt:lpstr>Arial Rounded MT Bold</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L’école inclusive,                             un défi territorial</dc:title>
  <dc:creator>Guibert Sophie</dc:creator>
  <cp:lastModifiedBy>Salle Véronique</cp:lastModifiedBy>
  <cp:revision>74</cp:revision>
  <dcterms:created xsi:type="dcterms:W3CDTF">2021-06-14T12:27:08Z</dcterms:created>
  <dcterms:modified xsi:type="dcterms:W3CDTF">2022-01-05T14:25:13Z</dcterms:modified>
</cp:coreProperties>
</file>